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97" r:id="rId2"/>
    <p:sldId id="257" r:id="rId3"/>
    <p:sldId id="258" r:id="rId4"/>
    <p:sldId id="260" r:id="rId5"/>
    <p:sldId id="261" r:id="rId6"/>
    <p:sldId id="262" r:id="rId7"/>
    <p:sldId id="263" r:id="rId8"/>
    <p:sldId id="264"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2" r:id="rId25"/>
    <p:sldId id="281" r:id="rId26"/>
    <p:sldId id="283" r:id="rId27"/>
    <p:sldId id="284" r:id="rId28"/>
    <p:sldId id="285" r:id="rId29"/>
    <p:sldId id="286" r:id="rId30"/>
    <p:sldId id="293" r:id="rId31"/>
    <p:sldId id="287" r:id="rId32"/>
    <p:sldId id="294" r:id="rId33"/>
    <p:sldId id="299" r:id="rId34"/>
    <p:sldId id="300" r:id="rId35"/>
    <p:sldId id="288" r:id="rId36"/>
    <p:sldId id="295" r:id="rId37"/>
    <p:sldId id="289" r:id="rId38"/>
    <p:sldId id="290" r:id="rId39"/>
    <p:sldId id="291" r:id="rId40"/>
    <p:sldId id="292" r:id="rId4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0" d="100"/>
          <a:sy n="70" d="100"/>
        </p:scale>
        <p:origin x="-2118" y="-9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BA2557-8E93-47C5-B56E-CDB0860CCE05}" type="datetimeFigureOut">
              <a:rPr lang="tr-TR" smtClean="0"/>
              <a:pPr/>
              <a:t>22.02.2016</a:t>
            </a:fld>
            <a:endParaRPr lang="tr-TR" dirty="0"/>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9086A1-9E6C-4EDB-8414-A188B4ADC481}" type="slidenum">
              <a:rPr lang="tr-TR" smtClean="0"/>
              <a:pPr/>
              <a:t>‹#›</a:t>
            </a:fld>
            <a:endParaRPr lang="tr-TR" dirty="0"/>
          </a:p>
        </p:txBody>
      </p:sp>
    </p:spTree>
    <p:extLst>
      <p:ext uri="{BB962C8B-B14F-4D97-AF65-F5344CB8AC3E}">
        <p14:creationId xmlns:p14="http://schemas.microsoft.com/office/powerpoint/2010/main" val="1674287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4F04F1-DC0E-4B4D-AE0C-08807B118D71}" type="slidenum">
              <a:rPr lang="tr-TR"/>
              <a:pPr/>
              <a:t>1</a:t>
            </a:fld>
            <a:endParaRPr lang="tr-TR"/>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tr-TR" dirty="0"/>
          </a:p>
        </p:txBody>
      </p:sp>
    </p:spTree>
    <p:extLst>
      <p:ext uri="{BB962C8B-B14F-4D97-AF65-F5344CB8AC3E}">
        <p14:creationId xmlns:p14="http://schemas.microsoft.com/office/powerpoint/2010/main" val="240252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B82B42A-6496-41C8-9997-485786E29EBF}" type="datetimeFigureOut">
              <a:rPr lang="tr-TR" smtClean="0"/>
              <a:pPr/>
              <a:t>22.02.2016</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E894D48F-59A8-4462-AB16-86DE109A7BFF}" type="slidenum">
              <a:rPr lang="tr-TR" smtClean="0"/>
              <a:pPr/>
              <a:t>‹#›</a:t>
            </a:fld>
            <a:endParaRPr lang="tr-TR" dirty="0"/>
          </a:p>
        </p:txBody>
      </p:sp>
    </p:spTree>
    <p:extLst>
      <p:ext uri="{BB962C8B-B14F-4D97-AF65-F5344CB8AC3E}">
        <p14:creationId xmlns:p14="http://schemas.microsoft.com/office/powerpoint/2010/main" val="1236947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B82B42A-6496-41C8-9997-485786E29EBF}" type="datetimeFigureOut">
              <a:rPr lang="tr-TR" smtClean="0"/>
              <a:pPr/>
              <a:t>22.02.2016</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E894D48F-59A8-4462-AB16-86DE109A7BFF}" type="slidenum">
              <a:rPr lang="tr-TR" smtClean="0"/>
              <a:pPr/>
              <a:t>‹#›</a:t>
            </a:fld>
            <a:endParaRPr lang="tr-TR" dirty="0"/>
          </a:p>
        </p:txBody>
      </p:sp>
    </p:spTree>
    <p:extLst>
      <p:ext uri="{BB962C8B-B14F-4D97-AF65-F5344CB8AC3E}">
        <p14:creationId xmlns:p14="http://schemas.microsoft.com/office/powerpoint/2010/main" val="2072270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B82B42A-6496-41C8-9997-485786E29EBF}" type="datetimeFigureOut">
              <a:rPr lang="tr-TR" smtClean="0"/>
              <a:pPr/>
              <a:t>22.02.2016</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E894D48F-59A8-4462-AB16-86DE109A7BFF}" type="slidenum">
              <a:rPr lang="tr-TR" smtClean="0"/>
              <a:pPr/>
              <a:t>‹#›</a:t>
            </a:fld>
            <a:endParaRPr lang="tr-TR" dirty="0"/>
          </a:p>
        </p:txBody>
      </p:sp>
    </p:spTree>
    <p:extLst>
      <p:ext uri="{BB962C8B-B14F-4D97-AF65-F5344CB8AC3E}">
        <p14:creationId xmlns:p14="http://schemas.microsoft.com/office/powerpoint/2010/main" val="716495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B82B42A-6496-41C8-9997-485786E29EBF}" type="datetimeFigureOut">
              <a:rPr lang="tr-TR" smtClean="0"/>
              <a:pPr/>
              <a:t>22.02.2016</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E894D48F-59A8-4462-AB16-86DE109A7BFF}" type="slidenum">
              <a:rPr lang="tr-TR" smtClean="0"/>
              <a:pPr/>
              <a:t>‹#›</a:t>
            </a:fld>
            <a:endParaRPr lang="tr-TR" dirty="0"/>
          </a:p>
        </p:txBody>
      </p:sp>
    </p:spTree>
    <p:extLst>
      <p:ext uri="{BB962C8B-B14F-4D97-AF65-F5344CB8AC3E}">
        <p14:creationId xmlns:p14="http://schemas.microsoft.com/office/powerpoint/2010/main" val="2603682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B82B42A-6496-41C8-9997-485786E29EBF}" type="datetimeFigureOut">
              <a:rPr lang="tr-TR" smtClean="0"/>
              <a:pPr/>
              <a:t>22.02.2016</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E894D48F-59A8-4462-AB16-86DE109A7BFF}" type="slidenum">
              <a:rPr lang="tr-TR" smtClean="0"/>
              <a:pPr/>
              <a:t>‹#›</a:t>
            </a:fld>
            <a:endParaRPr lang="tr-TR" dirty="0"/>
          </a:p>
        </p:txBody>
      </p:sp>
    </p:spTree>
    <p:extLst>
      <p:ext uri="{BB962C8B-B14F-4D97-AF65-F5344CB8AC3E}">
        <p14:creationId xmlns:p14="http://schemas.microsoft.com/office/powerpoint/2010/main" val="373953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B82B42A-6496-41C8-9997-485786E29EBF}" type="datetimeFigureOut">
              <a:rPr lang="tr-TR" smtClean="0"/>
              <a:pPr/>
              <a:t>22.02.2016</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E894D48F-59A8-4462-AB16-86DE109A7BFF}" type="slidenum">
              <a:rPr lang="tr-TR" smtClean="0"/>
              <a:pPr/>
              <a:t>‹#›</a:t>
            </a:fld>
            <a:endParaRPr lang="tr-TR" dirty="0"/>
          </a:p>
        </p:txBody>
      </p:sp>
    </p:spTree>
    <p:extLst>
      <p:ext uri="{BB962C8B-B14F-4D97-AF65-F5344CB8AC3E}">
        <p14:creationId xmlns:p14="http://schemas.microsoft.com/office/powerpoint/2010/main" val="856752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B82B42A-6496-41C8-9997-485786E29EBF}" type="datetimeFigureOut">
              <a:rPr lang="tr-TR" smtClean="0"/>
              <a:pPr/>
              <a:t>22.02.2016</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E894D48F-59A8-4462-AB16-86DE109A7BFF}" type="slidenum">
              <a:rPr lang="tr-TR" smtClean="0"/>
              <a:pPr/>
              <a:t>‹#›</a:t>
            </a:fld>
            <a:endParaRPr lang="tr-TR" dirty="0"/>
          </a:p>
        </p:txBody>
      </p:sp>
    </p:spTree>
    <p:extLst>
      <p:ext uri="{BB962C8B-B14F-4D97-AF65-F5344CB8AC3E}">
        <p14:creationId xmlns:p14="http://schemas.microsoft.com/office/powerpoint/2010/main" val="137679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B82B42A-6496-41C8-9997-485786E29EBF}" type="datetimeFigureOut">
              <a:rPr lang="tr-TR" smtClean="0"/>
              <a:pPr/>
              <a:t>22.02.2016</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E894D48F-59A8-4462-AB16-86DE109A7BFF}" type="slidenum">
              <a:rPr lang="tr-TR" smtClean="0"/>
              <a:pPr/>
              <a:t>‹#›</a:t>
            </a:fld>
            <a:endParaRPr lang="tr-TR" dirty="0"/>
          </a:p>
        </p:txBody>
      </p:sp>
    </p:spTree>
    <p:extLst>
      <p:ext uri="{BB962C8B-B14F-4D97-AF65-F5344CB8AC3E}">
        <p14:creationId xmlns:p14="http://schemas.microsoft.com/office/powerpoint/2010/main" val="1487940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B82B42A-6496-41C8-9997-485786E29EBF}" type="datetimeFigureOut">
              <a:rPr lang="tr-TR" smtClean="0"/>
              <a:pPr/>
              <a:t>22.02.2016</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E894D48F-59A8-4462-AB16-86DE109A7BFF}" type="slidenum">
              <a:rPr lang="tr-TR" smtClean="0"/>
              <a:pPr/>
              <a:t>‹#›</a:t>
            </a:fld>
            <a:endParaRPr lang="tr-TR" dirty="0"/>
          </a:p>
        </p:txBody>
      </p:sp>
    </p:spTree>
    <p:extLst>
      <p:ext uri="{BB962C8B-B14F-4D97-AF65-F5344CB8AC3E}">
        <p14:creationId xmlns:p14="http://schemas.microsoft.com/office/powerpoint/2010/main" val="2403965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B82B42A-6496-41C8-9997-485786E29EBF}" type="datetimeFigureOut">
              <a:rPr lang="tr-TR" smtClean="0"/>
              <a:pPr/>
              <a:t>22.02.2016</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E894D48F-59A8-4462-AB16-86DE109A7BFF}" type="slidenum">
              <a:rPr lang="tr-TR" smtClean="0"/>
              <a:pPr/>
              <a:t>‹#›</a:t>
            </a:fld>
            <a:endParaRPr lang="tr-TR" dirty="0"/>
          </a:p>
        </p:txBody>
      </p:sp>
    </p:spTree>
    <p:extLst>
      <p:ext uri="{BB962C8B-B14F-4D97-AF65-F5344CB8AC3E}">
        <p14:creationId xmlns:p14="http://schemas.microsoft.com/office/powerpoint/2010/main" val="676211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B82B42A-6496-41C8-9997-485786E29EBF}" type="datetimeFigureOut">
              <a:rPr lang="tr-TR" smtClean="0"/>
              <a:pPr/>
              <a:t>22.02.2016</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E894D48F-59A8-4462-AB16-86DE109A7BFF}" type="slidenum">
              <a:rPr lang="tr-TR" smtClean="0"/>
              <a:pPr/>
              <a:t>‹#›</a:t>
            </a:fld>
            <a:endParaRPr lang="tr-TR" dirty="0"/>
          </a:p>
        </p:txBody>
      </p:sp>
    </p:spTree>
    <p:extLst>
      <p:ext uri="{BB962C8B-B14F-4D97-AF65-F5344CB8AC3E}">
        <p14:creationId xmlns:p14="http://schemas.microsoft.com/office/powerpoint/2010/main" val="125385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2B42A-6496-41C8-9997-485786E29EBF}" type="datetimeFigureOut">
              <a:rPr lang="tr-TR" smtClean="0"/>
              <a:pPr/>
              <a:t>22.02.2016</a:t>
            </a:fld>
            <a:endParaRPr lang="tr-TR" dirty="0"/>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94D48F-59A8-4462-AB16-86DE109A7BFF}" type="slidenum">
              <a:rPr lang="tr-TR" smtClean="0"/>
              <a:pPr/>
              <a:t>‹#›</a:t>
            </a:fld>
            <a:endParaRPr lang="tr-TR" dirty="0"/>
          </a:p>
        </p:txBody>
      </p:sp>
    </p:spTree>
    <p:extLst>
      <p:ext uri="{BB962C8B-B14F-4D97-AF65-F5344CB8AC3E}">
        <p14:creationId xmlns:p14="http://schemas.microsoft.com/office/powerpoint/2010/main" val="339887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LOGOorjinalTransparan.png"/>
          <p:cNvPicPr>
            <a:picLocks noChangeAspect="1" noChangeArrowheads="1"/>
          </p:cNvPicPr>
          <p:nvPr/>
        </p:nvPicPr>
        <p:blipFill>
          <a:blip r:embed="rId3" cstate="print"/>
          <a:srcRect/>
          <a:stretch>
            <a:fillRect/>
          </a:stretch>
        </p:blipFill>
        <p:spPr bwMode="auto">
          <a:xfrm>
            <a:off x="4661940" y="1188990"/>
            <a:ext cx="2953063" cy="2592288"/>
          </a:xfrm>
          <a:prstGeom prst="rect">
            <a:avLst/>
          </a:prstGeom>
          <a:noFill/>
        </p:spPr>
      </p:pic>
      <p:sp>
        <p:nvSpPr>
          <p:cNvPr id="4" name="3 Slayt Numarası Yer Tutucusu"/>
          <p:cNvSpPr>
            <a:spLocks noGrp="1"/>
          </p:cNvSpPr>
          <p:nvPr>
            <p:ph type="sldNum" sz="quarter" idx="12"/>
          </p:nvPr>
        </p:nvSpPr>
        <p:spPr/>
        <p:txBody>
          <a:bodyPr/>
          <a:lstStyle/>
          <a:p>
            <a:fld id="{CD725EF1-F02B-4B49-BFE0-1D12C9A718FD}" type="slidenum">
              <a:rPr lang="tr-TR"/>
              <a:pPr/>
              <a:t>1</a:t>
            </a:fld>
            <a:endParaRPr lang="tr-TR"/>
          </a:p>
        </p:txBody>
      </p:sp>
      <p:sp>
        <p:nvSpPr>
          <p:cNvPr id="7" name="6 Metin kutusu"/>
          <p:cNvSpPr txBox="1"/>
          <p:nvPr/>
        </p:nvSpPr>
        <p:spPr>
          <a:xfrm>
            <a:off x="1295467" y="260648"/>
            <a:ext cx="9601067" cy="1200329"/>
          </a:xfrm>
          <a:prstGeom prst="rect">
            <a:avLst/>
          </a:prstGeom>
          <a:noFill/>
        </p:spPr>
        <p:txBody>
          <a:bodyPr wrap="square" rtlCol="0">
            <a:spAutoFit/>
          </a:bodyPr>
          <a:lstStyle/>
          <a:p>
            <a:pPr algn="ctr">
              <a:spcBef>
                <a:spcPts val="0"/>
              </a:spcBef>
            </a:pPr>
            <a:r>
              <a:rPr lang="tr-TR" sz="3600" kern="10" dirty="0" smtClean="0">
                <a:ln w="6350">
                  <a:noFill/>
                  <a:round/>
                  <a:headEnd/>
                  <a:tailEnd/>
                </a:ln>
                <a:solidFill>
                  <a:schemeClr val="accent5">
                    <a:lumMod val="50000"/>
                  </a:schemeClr>
                </a:solidFill>
                <a:latin typeface="Arial Black"/>
              </a:rPr>
              <a:t>TC</a:t>
            </a:r>
          </a:p>
          <a:p>
            <a:pPr algn="ctr">
              <a:spcBef>
                <a:spcPts val="0"/>
              </a:spcBef>
            </a:pPr>
            <a:r>
              <a:rPr lang="tr-TR" sz="3600" kern="10" dirty="0" smtClean="0">
                <a:ln w="6350">
                  <a:noFill/>
                  <a:round/>
                  <a:headEnd/>
                  <a:tailEnd/>
                </a:ln>
                <a:solidFill>
                  <a:schemeClr val="accent5">
                    <a:lumMod val="50000"/>
                  </a:schemeClr>
                </a:solidFill>
                <a:latin typeface="Arial Black"/>
              </a:rPr>
              <a:t>YÜREĞİR KAYMAKAMLIĞI</a:t>
            </a:r>
            <a:endParaRPr lang="tr-TR" dirty="0">
              <a:solidFill>
                <a:schemeClr val="accent5">
                  <a:lumMod val="50000"/>
                </a:schemeClr>
              </a:solidFill>
            </a:endParaRPr>
          </a:p>
        </p:txBody>
      </p:sp>
      <p:sp>
        <p:nvSpPr>
          <p:cNvPr id="8" name="7 Metin kutusu"/>
          <p:cNvSpPr txBox="1"/>
          <p:nvPr/>
        </p:nvSpPr>
        <p:spPr>
          <a:xfrm>
            <a:off x="601035" y="3826248"/>
            <a:ext cx="10981365" cy="2308324"/>
          </a:xfrm>
          <a:prstGeom prst="rect">
            <a:avLst/>
          </a:prstGeom>
          <a:noFill/>
        </p:spPr>
        <p:txBody>
          <a:bodyPr wrap="square" rtlCol="0">
            <a:spAutoFit/>
          </a:bodyPr>
          <a:lstStyle/>
          <a:p>
            <a:pPr algn="ctr">
              <a:spcBef>
                <a:spcPts val="0"/>
              </a:spcBef>
            </a:pPr>
            <a:r>
              <a:rPr lang="tr-TR" sz="4800" b="1" kern="10" dirty="0" smtClean="0">
                <a:ln w="6350">
                  <a:noFill/>
                  <a:round/>
                  <a:headEnd/>
                  <a:tailEnd/>
                </a:ln>
                <a:solidFill>
                  <a:schemeClr val="accent5">
                    <a:lumMod val="50000"/>
                  </a:schemeClr>
                </a:solidFill>
                <a:latin typeface="Arial Black" pitchFamily="34" charset="0"/>
                <a:cs typeface="Arial" pitchFamily="34" charset="0"/>
              </a:rPr>
              <a:t>YÜREĞİR </a:t>
            </a:r>
          </a:p>
          <a:p>
            <a:pPr algn="ctr">
              <a:spcBef>
                <a:spcPts val="0"/>
              </a:spcBef>
            </a:pPr>
            <a:r>
              <a:rPr lang="tr-TR" sz="4800" b="1" kern="10" dirty="0" smtClean="0">
                <a:ln w="6350">
                  <a:noFill/>
                  <a:round/>
                  <a:headEnd/>
                  <a:tailEnd/>
                </a:ln>
                <a:solidFill>
                  <a:schemeClr val="accent5">
                    <a:lumMod val="50000"/>
                  </a:schemeClr>
                </a:solidFill>
                <a:latin typeface="Arial Black" pitchFamily="34" charset="0"/>
                <a:cs typeface="Arial" pitchFamily="34" charset="0"/>
              </a:rPr>
              <a:t>İLÇE MİLLİ EĞİTİM </a:t>
            </a:r>
          </a:p>
          <a:p>
            <a:pPr algn="ctr">
              <a:spcBef>
                <a:spcPts val="0"/>
              </a:spcBef>
            </a:pPr>
            <a:r>
              <a:rPr lang="tr-TR" sz="4800" b="1" kern="10" dirty="0" smtClean="0">
                <a:ln w="6350">
                  <a:noFill/>
                  <a:round/>
                  <a:headEnd/>
                  <a:tailEnd/>
                </a:ln>
                <a:solidFill>
                  <a:schemeClr val="accent5">
                    <a:lumMod val="50000"/>
                  </a:schemeClr>
                </a:solidFill>
                <a:latin typeface="Arial Black" pitchFamily="34" charset="0"/>
                <a:cs typeface="Arial" pitchFamily="34" charset="0"/>
              </a:rPr>
              <a:t>MÜDÜRLÜĞÜ</a:t>
            </a:r>
            <a:endParaRPr lang="tr-TR" sz="4800" dirty="0">
              <a:solidFill>
                <a:schemeClr val="accent5">
                  <a:lumMod val="50000"/>
                </a:schemeClr>
              </a:solidFill>
              <a:latin typeface="Arial Black"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998980"/>
          </a:xfrm>
        </p:spPr>
        <p:txBody>
          <a:bodyPr>
            <a:noAutofit/>
          </a:bodyPr>
          <a:lstStyle/>
          <a:p>
            <a:pPr algn="ctr"/>
            <a:r>
              <a:rPr lang="tr-TR" sz="3600" b="1" dirty="0" smtClean="0">
                <a:solidFill>
                  <a:srgbClr val="92D050"/>
                </a:solidFill>
                <a:latin typeface="Comic Sans MS" pitchFamily="66" charset="0"/>
              </a:rPr>
              <a:t>AKADEMİK BAŞARIYI ARTTIRMA PROJESİ</a:t>
            </a:r>
            <a:endParaRPr lang="tr-TR" sz="3600" b="1" dirty="0">
              <a:solidFill>
                <a:srgbClr val="92D050"/>
              </a:solidFill>
              <a:latin typeface="Comic Sans MS" pitchFamily="66" charset="0"/>
            </a:endParaRPr>
          </a:p>
        </p:txBody>
      </p:sp>
      <p:sp>
        <p:nvSpPr>
          <p:cNvPr id="3" name="İçerik Yer Tutucusu 2"/>
          <p:cNvSpPr>
            <a:spLocks noGrp="1"/>
          </p:cNvSpPr>
          <p:nvPr>
            <p:ph idx="1"/>
          </p:nvPr>
        </p:nvSpPr>
        <p:spPr>
          <a:xfrm>
            <a:off x="838200" y="1589649"/>
            <a:ext cx="10515600" cy="4853354"/>
          </a:xfrm>
        </p:spPr>
        <p:txBody>
          <a:bodyPr>
            <a:noAutofit/>
          </a:bodyPr>
          <a:lstStyle/>
          <a:p>
            <a:pPr marL="0" indent="0">
              <a:lnSpc>
                <a:spcPct val="100000"/>
              </a:lnSpc>
              <a:spcBef>
                <a:spcPts val="0"/>
              </a:spcBef>
              <a:buNone/>
            </a:pPr>
            <a:r>
              <a:rPr lang="tr-TR" b="1" dirty="0" smtClean="0">
                <a:solidFill>
                  <a:srgbClr val="C00000"/>
                </a:solidFill>
              </a:rPr>
              <a:t>Proje Kodu			: </a:t>
            </a:r>
            <a:r>
              <a:rPr lang="tr-TR" b="1" dirty="0" smtClean="0"/>
              <a:t>02</a:t>
            </a:r>
            <a:endParaRPr lang="tr-TR" dirty="0" smtClean="0"/>
          </a:p>
          <a:p>
            <a:pPr marL="0" indent="0">
              <a:lnSpc>
                <a:spcPct val="100000"/>
              </a:lnSpc>
              <a:spcBef>
                <a:spcPts val="0"/>
              </a:spcBef>
              <a:buNone/>
            </a:pPr>
            <a:r>
              <a:rPr lang="tr-TR" b="1" dirty="0" smtClean="0">
                <a:solidFill>
                  <a:srgbClr val="C00000"/>
                </a:solidFill>
              </a:rPr>
              <a:t>Proje Adı			: </a:t>
            </a:r>
            <a:r>
              <a:rPr lang="tr-TR" b="1" dirty="0" smtClean="0"/>
              <a:t>Akademik Başarıyı Arttırma Projesi</a:t>
            </a:r>
            <a:endParaRPr lang="tr-TR" dirty="0" smtClean="0"/>
          </a:p>
          <a:p>
            <a:pPr marL="0" indent="0" algn="just">
              <a:lnSpc>
                <a:spcPct val="100000"/>
              </a:lnSpc>
              <a:spcBef>
                <a:spcPts val="0"/>
              </a:spcBef>
              <a:buNone/>
            </a:pPr>
            <a:r>
              <a:rPr lang="tr-TR" b="1" dirty="0" smtClean="0">
                <a:solidFill>
                  <a:srgbClr val="C00000"/>
                </a:solidFill>
              </a:rPr>
              <a:t>Projenin Amacı		: </a:t>
            </a:r>
            <a:r>
              <a:rPr lang="tr-TR" b="1" dirty="0" smtClean="0"/>
              <a:t>Okullarımızda Eğitim gören öğrencilerimizin bilgi düzeyini üst seviyelere getirerek Akademik anlamda hem hayata hem de sınavlara hazır hale getirilmesi amaçlanmıştır.</a:t>
            </a:r>
            <a:endParaRPr lang="tr-TR" dirty="0" smtClean="0"/>
          </a:p>
          <a:p>
            <a:pPr marL="0" indent="0">
              <a:lnSpc>
                <a:spcPct val="100000"/>
              </a:lnSpc>
              <a:spcBef>
                <a:spcPts val="0"/>
              </a:spcBef>
              <a:buNone/>
            </a:pPr>
            <a:r>
              <a:rPr lang="tr-TR" b="1" dirty="0" smtClean="0">
                <a:solidFill>
                  <a:srgbClr val="C00000"/>
                </a:solidFill>
              </a:rPr>
              <a:t>Projenin Kapsamı		: </a:t>
            </a:r>
            <a:r>
              <a:rPr lang="tr-TR" b="1" dirty="0" smtClean="0"/>
              <a:t>Ortaöğretim ve Liseler</a:t>
            </a:r>
            <a:endParaRPr lang="tr-TR" dirty="0" smtClean="0"/>
          </a:p>
          <a:p>
            <a:pPr marL="0" indent="0" algn="just">
              <a:lnSpc>
                <a:spcPct val="100000"/>
              </a:lnSpc>
              <a:spcBef>
                <a:spcPts val="0"/>
              </a:spcBef>
              <a:buNone/>
            </a:pPr>
            <a:r>
              <a:rPr lang="tr-TR" b="1" dirty="0" smtClean="0">
                <a:solidFill>
                  <a:srgbClr val="C00000"/>
                </a:solidFill>
              </a:rPr>
              <a:t>Proje Faaliyetleri		: </a:t>
            </a:r>
            <a:r>
              <a:rPr lang="tr-TR" b="1" dirty="0" smtClean="0"/>
              <a:t>Destekleme ve Yetiştirme Kurslarının tüm öğrencileri kapsayacak şekilde özendirilmesi ve sponsorlar aracılığıyla gerekli desteğin sağlanması. Ayrıca Okullarımızda gerek ilçe düzeyinde gerekse de okul içinde Deneme Sınavları yapılması ve sonuçlarının düzenli olarak takip edilerek dosyalanması.</a:t>
            </a:r>
            <a:endParaRPr lang="tr-TR" dirty="0" smtClean="0"/>
          </a:p>
          <a:p>
            <a:pPr marL="0" indent="0">
              <a:lnSpc>
                <a:spcPct val="100000"/>
              </a:lnSpc>
              <a:spcBef>
                <a:spcPts val="0"/>
              </a:spcBef>
              <a:buNone/>
            </a:pPr>
            <a:endParaRPr lang="tr-TR" dirty="0"/>
          </a:p>
        </p:txBody>
      </p:sp>
    </p:spTree>
    <p:extLst>
      <p:ext uri="{BB962C8B-B14F-4D97-AF65-F5344CB8AC3E}">
        <p14:creationId xmlns:p14="http://schemas.microsoft.com/office/powerpoint/2010/main" val="2793315788"/>
      </p:ext>
    </p:extLst>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01246"/>
            <a:ext cx="10515600" cy="598165"/>
          </a:xfrm>
        </p:spPr>
        <p:txBody>
          <a:bodyPr>
            <a:noAutofit/>
          </a:bodyPr>
          <a:lstStyle/>
          <a:p>
            <a:pPr algn="ctr"/>
            <a:r>
              <a:rPr lang="tr-TR" sz="6600" b="1" dirty="0" smtClean="0">
                <a:solidFill>
                  <a:srgbClr val="92D050"/>
                </a:solidFill>
                <a:latin typeface="Comic Sans MS" pitchFamily="66" charset="0"/>
              </a:rPr>
              <a:t>YÜREĞİR OKUYOR!</a:t>
            </a:r>
            <a:endParaRPr lang="tr-TR" sz="6600" b="1" dirty="0">
              <a:solidFill>
                <a:srgbClr val="92D050"/>
              </a:solidFill>
              <a:latin typeface="Comic Sans MS" pitchFamily="66" charset="0"/>
            </a:endParaRPr>
          </a:p>
        </p:txBody>
      </p:sp>
      <p:sp>
        <p:nvSpPr>
          <p:cNvPr id="3" name="İçerik Yer Tutucusu 2"/>
          <p:cNvSpPr>
            <a:spLocks noGrp="1"/>
          </p:cNvSpPr>
          <p:nvPr>
            <p:ph idx="1"/>
          </p:nvPr>
        </p:nvSpPr>
        <p:spPr>
          <a:xfrm>
            <a:off x="866336" y="1044930"/>
            <a:ext cx="10515600" cy="5625693"/>
          </a:xfrm>
        </p:spPr>
        <p:txBody>
          <a:bodyPr>
            <a:noAutofit/>
          </a:bodyPr>
          <a:lstStyle/>
          <a:p>
            <a:pPr marL="0" indent="0" algn="just">
              <a:lnSpc>
                <a:spcPct val="100000"/>
              </a:lnSpc>
              <a:spcBef>
                <a:spcPts val="0"/>
              </a:spcBef>
              <a:buNone/>
            </a:pPr>
            <a:r>
              <a:rPr lang="tr-TR" sz="2400" b="1" dirty="0" smtClean="0">
                <a:solidFill>
                  <a:srgbClr val="C00000"/>
                </a:solidFill>
              </a:rPr>
              <a:t>Proje Kodu			: </a:t>
            </a:r>
            <a:r>
              <a:rPr lang="tr-TR" sz="2400" b="1" dirty="0" smtClean="0"/>
              <a:t>03</a:t>
            </a:r>
            <a:endParaRPr lang="tr-TR" sz="2400" dirty="0" smtClean="0"/>
          </a:p>
          <a:p>
            <a:pPr marL="0" indent="0" algn="just">
              <a:lnSpc>
                <a:spcPct val="100000"/>
              </a:lnSpc>
              <a:spcBef>
                <a:spcPts val="0"/>
              </a:spcBef>
              <a:buNone/>
            </a:pPr>
            <a:r>
              <a:rPr lang="tr-TR" sz="2400" b="1" dirty="0" smtClean="0">
                <a:solidFill>
                  <a:srgbClr val="C00000"/>
                </a:solidFill>
              </a:rPr>
              <a:t>Proje Adı			: </a:t>
            </a:r>
            <a:r>
              <a:rPr lang="tr-TR" sz="2400" b="1" dirty="0" smtClean="0"/>
              <a:t>Yüreğir Okuyor!</a:t>
            </a:r>
            <a:endParaRPr lang="tr-TR" sz="2400" dirty="0" smtClean="0"/>
          </a:p>
          <a:p>
            <a:pPr marL="0" indent="0" algn="just">
              <a:lnSpc>
                <a:spcPct val="100000"/>
              </a:lnSpc>
              <a:spcBef>
                <a:spcPts val="0"/>
              </a:spcBef>
              <a:buNone/>
            </a:pPr>
            <a:r>
              <a:rPr lang="tr-TR" sz="2400" b="1" dirty="0" smtClean="0">
                <a:solidFill>
                  <a:srgbClr val="C00000"/>
                </a:solidFill>
              </a:rPr>
              <a:t>Projenin Amacı		: </a:t>
            </a:r>
            <a:r>
              <a:rPr lang="tr-TR" sz="2400" b="1" dirty="0" smtClean="0"/>
              <a:t>Okuduğunu anlayan, yorumlayan ve muhakeme edebilen bir nesil yetiştirmek için öğrencilerimizin okumaya yönlendirilmesi. Öğrencilerimizin estetik duygularının gelişimini sağlamak.</a:t>
            </a:r>
            <a:endParaRPr lang="tr-TR" sz="2400" dirty="0" smtClean="0"/>
          </a:p>
          <a:p>
            <a:pPr marL="0" indent="0" algn="just">
              <a:lnSpc>
                <a:spcPct val="100000"/>
              </a:lnSpc>
              <a:spcBef>
                <a:spcPts val="0"/>
              </a:spcBef>
              <a:buNone/>
            </a:pPr>
            <a:r>
              <a:rPr lang="tr-TR" sz="2400" b="1" dirty="0" smtClean="0">
                <a:solidFill>
                  <a:srgbClr val="C00000"/>
                </a:solidFill>
              </a:rPr>
              <a:t>Projenin Kapsamı		: </a:t>
            </a:r>
            <a:r>
              <a:rPr lang="tr-TR" sz="2400" b="1" dirty="0" smtClean="0"/>
              <a:t>İlköğretim, Ortaöğretim ve Liseler</a:t>
            </a:r>
            <a:endParaRPr lang="tr-TR" sz="2400" dirty="0" smtClean="0"/>
          </a:p>
          <a:p>
            <a:pPr marL="0" indent="0" algn="just">
              <a:lnSpc>
                <a:spcPct val="100000"/>
              </a:lnSpc>
              <a:spcBef>
                <a:spcPts val="0"/>
              </a:spcBef>
              <a:buNone/>
            </a:pPr>
            <a:r>
              <a:rPr lang="tr-TR" sz="2400" b="1" dirty="0" smtClean="0">
                <a:solidFill>
                  <a:srgbClr val="C00000"/>
                </a:solidFill>
              </a:rPr>
              <a:t>Proje Faaliyetleri		:</a:t>
            </a:r>
            <a:r>
              <a:rPr lang="tr-TR" sz="2400" b="1" dirty="0"/>
              <a:t>Okullarımızdaki öğrencilerin okuma alışkanlığı kazanması için Kütüphane kullanımının yaygınlaştırılması, Okuma Saatlerinin oluşturulması, Okumayı özendirici etkinlikler yapılması, Afiş,Slogan ve posterlerle okumanın öneminin vurgulanması. Okullarımızdan komisyonları aracılığıyla seçilen 20 öğrenci ve 2 öğretmen ile İlçe Proje Yürütme Kurulu tarafından belirlenen yer ve saate toplu okuma etkinliği </a:t>
            </a:r>
            <a:r>
              <a:rPr lang="tr-TR" sz="2400" b="1" dirty="0" smtClean="0"/>
              <a:t>düzenlenecektir</a:t>
            </a:r>
            <a:r>
              <a:rPr lang="tr-TR" sz="2400" b="1" dirty="0"/>
              <a:t>. Ekonomik düzeyi düşük olan bölgelerde, sponsorlar aracılığıyla okul komisyonu tarafından uygun görülen kitapların aldırılarak öğrencilerimize dağıtılması.</a:t>
            </a:r>
            <a:endParaRPr lang="tr-TR" sz="2400" dirty="0"/>
          </a:p>
          <a:p>
            <a:pPr marL="0" indent="0" algn="just">
              <a:lnSpc>
                <a:spcPct val="100000"/>
              </a:lnSpc>
              <a:spcBef>
                <a:spcPts val="0"/>
              </a:spcBef>
              <a:buNone/>
            </a:pPr>
            <a:r>
              <a:rPr lang="tr-TR" sz="2400" b="1" dirty="0"/>
              <a:t>Şiir Dinletileri , Şiir Yazımı, Şairlerle Buluşma…</a:t>
            </a:r>
            <a:endParaRPr lang="tr-TR" sz="2400" dirty="0"/>
          </a:p>
          <a:p>
            <a:pPr marL="0" indent="0">
              <a:lnSpc>
                <a:spcPct val="100000"/>
              </a:lnSpc>
              <a:spcBef>
                <a:spcPts val="0"/>
              </a:spcBef>
              <a:buNone/>
            </a:pPr>
            <a:endParaRPr lang="tr-TR" sz="2400" dirty="0"/>
          </a:p>
        </p:txBody>
      </p:sp>
    </p:spTree>
    <p:extLst>
      <p:ext uri="{BB962C8B-B14F-4D97-AF65-F5344CB8AC3E}">
        <p14:creationId xmlns:p14="http://schemas.microsoft.com/office/powerpoint/2010/main" val="3078315541"/>
      </p:ext>
    </p:extLst>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6600" b="1" dirty="0" smtClean="0">
                <a:solidFill>
                  <a:srgbClr val="92D050"/>
                </a:solidFill>
                <a:latin typeface="Comic Sans MS" pitchFamily="66" charset="0"/>
              </a:rPr>
              <a:t>ÇANAKKALE GEÇİLMEZ</a:t>
            </a:r>
            <a:endParaRPr lang="tr-TR" sz="6600" b="1" dirty="0">
              <a:solidFill>
                <a:srgbClr val="92D050"/>
              </a:solidFill>
              <a:latin typeface="Comic Sans MS" pitchFamily="66" charset="0"/>
            </a:endParaRPr>
          </a:p>
        </p:txBody>
      </p:sp>
      <p:sp>
        <p:nvSpPr>
          <p:cNvPr id="3" name="İçerik Yer Tutucusu 2"/>
          <p:cNvSpPr>
            <a:spLocks noGrp="1"/>
          </p:cNvSpPr>
          <p:nvPr>
            <p:ph idx="1"/>
          </p:nvPr>
        </p:nvSpPr>
        <p:spPr>
          <a:xfrm>
            <a:off x="838200" y="1544271"/>
            <a:ext cx="10515600" cy="4898732"/>
          </a:xfrm>
        </p:spPr>
        <p:txBody>
          <a:bodyPr>
            <a:noAutofit/>
          </a:bodyPr>
          <a:lstStyle/>
          <a:p>
            <a:pPr marL="0" indent="0" algn="just">
              <a:lnSpc>
                <a:spcPct val="100000"/>
              </a:lnSpc>
              <a:spcBef>
                <a:spcPts val="0"/>
              </a:spcBef>
              <a:buNone/>
            </a:pPr>
            <a:r>
              <a:rPr lang="tr-TR" b="1" dirty="0" smtClean="0">
                <a:solidFill>
                  <a:srgbClr val="C00000"/>
                </a:solidFill>
              </a:rPr>
              <a:t>Proje Kodu			: </a:t>
            </a:r>
            <a:r>
              <a:rPr lang="tr-TR" b="1" dirty="0" smtClean="0"/>
              <a:t>04</a:t>
            </a:r>
            <a:endParaRPr lang="tr-TR" dirty="0" smtClean="0"/>
          </a:p>
          <a:p>
            <a:pPr marL="0" indent="0" algn="just">
              <a:lnSpc>
                <a:spcPct val="100000"/>
              </a:lnSpc>
              <a:spcBef>
                <a:spcPts val="0"/>
              </a:spcBef>
              <a:buNone/>
            </a:pPr>
            <a:r>
              <a:rPr lang="tr-TR" b="1" dirty="0" smtClean="0">
                <a:solidFill>
                  <a:srgbClr val="C00000"/>
                </a:solidFill>
              </a:rPr>
              <a:t>Proje Adı			: </a:t>
            </a:r>
            <a:r>
              <a:rPr lang="tr-TR" b="1" dirty="0" smtClean="0"/>
              <a:t>Çanakkale Geçilmez!</a:t>
            </a:r>
            <a:endParaRPr lang="tr-TR" dirty="0" smtClean="0"/>
          </a:p>
          <a:p>
            <a:pPr marL="0" indent="0" algn="just">
              <a:lnSpc>
                <a:spcPct val="100000"/>
              </a:lnSpc>
              <a:spcBef>
                <a:spcPts val="0"/>
              </a:spcBef>
              <a:buNone/>
            </a:pPr>
            <a:r>
              <a:rPr lang="tr-TR" b="1" dirty="0" smtClean="0">
                <a:solidFill>
                  <a:srgbClr val="C00000"/>
                </a:solidFill>
              </a:rPr>
              <a:t>Projenin Amacı		: </a:t>
            </a:r>
            <a:r>
              <a:rPr lang="tr-TR" b="1" dirty="0" smtClean="0"/>
              <a:t>Öğrencilerimizde tarih bilinci oluşturarak, vatan ,millet sevgisini aşılamak ve canlı tutmak.Ayrıca Gazilik ve Şehitlik makamının önemini kavratmak.</a:t>
            </a:r>
            <a:endParaRPr lang="tr-TR" dirty="0" smtClean="0"/>
          </a:p>
          <a:p>
            <a:pPr marL="0" indent="0" algn="just">
              <a:lnSpc>
                <a:spcPct val="100000"/>
              </a:lnSpc>
              <a:spcBef>
                <a:spcPts val="0"/>
              </a:spcBef>
              <a:buNone/>
            </a:pPr>
            <a:r>
              <a:rPr lang="tr-TR" b="1" dirty="0" smtClean="0">
                <a:solidFill>
                  <a:srgbClr val="C00000"/>
                </a:solidFill>
              </a:rPr>
              <a:t>Projenin Kapsamı		:</a:t>
            </a:r>
            <a:r>
              <a:rPr lang="tr-TR" b="1" dirty="0" smtClean="0"/>
              <a:t>Ana Okulu, İlköğretim, Ortaöğretim ve Liseler, Yaygın Eğitim</a:t>
            </a:r>
            <a:endParaRPr lang="tr-TR" dirty="0" smtClean="0"/>
          </a:p>
          <a:p>
            <a:pPr marL="0" indent="0" algn="just">
              <a:lnSpc>
                <a:spcPct val="100000"/>
              </a:lnSpc>
              <a:spcBef>
                <a:spcPts val="0"/>
              </a:spcBef>
              <a:buNone/>
            </a:pPr>
            <a:r>
              <a:rPr lang="tr-TR" b="1" dirty="0" smtClean="0">
                <a:solidFill>
                  <a:srgbClr val="C00000"/>
                </a:solidFill>
              </a:rPr>
              <a:t>Proje Faaliyetleri		:</a:t>
            </a:r>
            <a:r>
              <a:rPr lang="tr-TR" b="1" dirty="0" smtClean="0"/>
              <a:t>18 Mart Çanakkale Şehitlerini Anma Programlarının okullarımızda canlı ve etkin bir şekilde kutlanması. Afiş, slogan vb. içeriklerle desteklenmesi ve Çanakkale Gezisi Tertipleme( İmkanı Olan Okular), Gazileri ziyaret, Şehitlikleri ziyaret</a:t>
            </a:r>
            <a:endParaRPr lang="tr-TR" dirty="0" smtClean="0"/>
          </a:p>
          <a:p>
            <a:pPr marL="0" indent="0" algn="just">
              <a:lnSpc>
                <a:spcPct val="100000"/>
              </a:lnSpc>
              <a:spcBef>
                <a:spcPts val="0"/>
              </a:spcBef>
              <a:buNone/>
            </a:pPr>
            <a:endParaRPr lang="tr-TR" dirty="0"/>
          </a:p>
        </p:txBody>
      </p:sp>
    </p:spTree>
    <p:extLst>
      <p:ext uri="{BB962C8B-B14F-4D97-AF65-F5344CB8AC3E}">
        <p14:creationId xmlns:p14="http://schemas.microsoft.com/office/powerpoint/2010/main" val="3655499655"/>
      </p:ext>
    </p:extLst>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89118"/>
          </a:xfrm>
        </p:spPr>
        <p:txBody>
          <a:bodyPr>
            <a:noAutofit/>
          </a:bodyPr>
          <a:lstStyle/>
          <a:p>
            <a:pPr algn="ctr"/>
            <a:r>
              <a:rPr lang="tr-TR" sz="4000" b="1" dirty="0" smtClean="0">
                <a:solidFill>
                  <a:srgbClr val="92D050"/>
                </a:solidFill>
                <a:latin typeface="Comic Sans MS" pitchFamily="66" charset="0"/>
              </a:rPr>
              <a:t/>
            </a:r>
            <a:br>
              <a:rPr lang="tr-TR" sz="4000" b="1" dirty="0" smtClean="0">
                <a:solidFill>
                  <a:srgbClr val="92D050"/>
                </a:solidFill>
                <a:latin typeface="Comic Sans MS" pitchFamily="66" charset="0"/>
              </a:rPr>
            </a:br>
            <a:r>
              <a:rPr lang="tr-TR" sz="4000" b="1" dirty="0" smtClean="0">
                <a:solidFill>
                  <a:srgbClr val="92D050"/>
                </a:solidFill>
                <a:latin typeface="Comic Sans MS" pitchFamily="66" charset="0"/>
              </a:rPr>
              <a:t>HÜRMET ET Kİ HÜRMET GÖRESİN!</a:t>
            </a:r>
            <a:r>
              <a:rPr lang="tr-TR" sz="4000" dirty="0" smtClean="0">
                <a:latin typeface="Comic Sans MS" pitchFamily="66" charset="0"/>
              </a:rPr>
              <a:t/>
            </a:r>
            <a:br>
              <a:rPr lang="tr-TR" sz="4000" dirty="0" smtClean="0">
                <a:latin typeface="Comic Sans MS" pitchFamily="66" charset="0"/>
              </a:rPr>
            </a:br>
            <a:endParaRPr lang="tr-TR" sz="4000" b="1" dirty="0">
              <a:solidFill>
                <a:srgbClr val="92D050"/>
              </a:solidFill>
              <a:latin typeface="Comic Sans MS" pitchFamily="66" charset="0"/>
            </a:endParaRPr>
          </a:p>
        </p:txBody>
      </p:sp>
      <p:sp>
        <p:nvSpPr>
          <p:cNvPr id="3" name="İçerik Yer Tutucusu 2"/>
          <p:cNvSpPr>
            <a:spLocks noGrp="1"/>
          </p:cNvSpPr>
          <p:nvPr>
            <p:ph idx="1"/>
          </p:nvPr>
        </p:nvSpPr>
        <p:spPr>
          <a:xfrm>
            <a:off x="838200" y="1336431"/>
            <a:ext cx="10515600" cy="4840532"/>
          </a:xfrm>
        </p:spPr>
        <p:txBody>
          <a:bodyPr>
            <a:noAutofit/>
          </a:bodyPr>
          <a:lstStyle/>
          <a:p>
            <a:pPr marL="0" indent="0" algn="just">
              <a:lnSpc>
                <a:spcPct val="100000"/>
              </a:lnSpc>
              <a:spcBef>
                <a:spcPts val="0"/>
              </a:spcBef>
              <a:buNone/>
            </a:pPr>
            <a:r>
              <a:rPr lang="tr-TR" sz="2400" b="1" dirty="0" smtClean="0">
                <a:solidFill>
                  <a:srgbClr val="C00000"/>
                </a:solidFill>
              </a:rPr>
              <a:t>Proje Kodu			: </a:t>
            </a:r>
            <a:r>
              <a:rPr lang="tr-TR" sz="2400" b="1" dirty="0" smtClean="0"/>
              <a:t>05</a:t>
            </a:r>
            <a:endParaRPr lang="tr-TR" sz="2400" dirty="0" smtClean="0"/>
          </a:p>
          <a:p>
            <a:pPr marL="0" indent="0" algn="just">
              <a:lnSpc>
                <a:spcPct val="100000"/>
              </a:lnSpc>
              <a:spcBef>
                <a:spcPts val="0"/>
              </a:spcBef>
              <a:buNone/>
            </a:pPr>
            <a:r>
              <a:rPr lang="tr-TR" sz="2400" b="1" dirty="0" smtClean="0">
                <a:solidFill>
                  <a:srgbClr val="C00000"/>
                </a:solidFill>
              </a:rPr>
              <a:t>Proje Adı			: </a:t>
            </a:r>
            <a:r>
              <a:rPr lang="tr-TR" sz="2400" b="1" dirty="0" smtClean="0"/>
              <a:t>Hürmet Et ki Hürmet Göresin!</a:t>
            </a:r>
            <a:endParaRPr lang="tr-TR" sz="2400" dirty="0" smtClean="0"/>
          </a:p>
          <a:p>
            <a:pPr marL="0" indent="0" algn="just">
              <a:lnSpc>
                <a:spcPct val="100000"/>
              </a:lnSpc>
              <a:spcBef>
                <a:spcPts val="0"/>
              </a:spcBef>
              <a:buNone/>
            </a:pPr>
            <a:r>
              <a:rPr lang="tr-TR" sz="2400" b="1" dirty="0" smtClean="0">
                <a:solidFill>
                  <a:srgbClr val="C00000"/>
                </a:solidFill>
              </a:rPr>
              <a:t>Projenin Amacı		: </a:t>
            </a:r>
            <a:r>
              <a:rPr lang="tr-TR" sz="2400" b="1" dirty="0" smtClean="0"/>
              <a:t>Huzurevlerinde yaşayan bakıma muhtaç büyüklerimizi ziyaret ederek, onların tecrübelerinden faydalanmak, yoksun kaldıkları ilgiyi göstermek, onlara uzak kaldıkları aile sıcaklığını hissettirmek, içinde bulundukları zamanın ne kadar önemli olduğunu bilincini oluşturmak.</a:t>
            </a:r>
            <a:endParaRPr lang="tr-TR" sz="2400" dirty="0" smtClean="0"/>
          </a:p>
          <a:p>
            <a:pPr marL="0" indent="0" algn="just">
              <a:lnSpc>
                <a:spcPct val="100000"/>
              </a:lnSpc>
              <a:spcBef>
                <a:spcPts val="0"/>
              </a:spcBef>
              <a:buNone/>
            </a:pPr>
            <a:r>
              <a:rPr lang="tr-TR" sz="2400" b="1" dirty="0" smtClean="0">
                <a:solidFill>
                  <a:srgbClr val="C00000"/>
                </a:solidFill>
              </a:rPr>
              <a:t>Projenin Kapsamı		:</a:t>
            </a:r>
            <a:r>
              <a:rPr lang="tr-TR" sz="2400" b="1" dirty="0" smtClean="0"/>
              <a:t>Ana Okulu, İlköğretim, Ortaöğretim  ve Liseler, Yaygın Eğitim</a:t>
            </a:r>
            <a:endParaRPr lang="tr-TR" sz="2400" dirty="0" smtClean="0"/>
          </a:p>
          <a:p>
            <a:pPr marL="0" indent="0" algn="just">
              <a:lnSpc>
                <a:spcPct val="100000"/>
              </a:lnSpc>
              <a:spcBef>
                <a:spcPts val="0"/>
              </a:spcBef>
              <a:buNone/>
            </a:pPr>
            <a:r>
              <a:rPr lang="tr-TR" sz="2400" b="1" dirty="0" smtClean="0"/>
              <a:t> </a:t>
            </a:r>
            <a:r>
              <a:rPr lang="tr-TR" sz="2400" b="1" dirty="0" smtClean="0">
                <a:solidFill>
                  <a:srgbClr val="C00000"/>
                </a:solidFill>
              </a:rPr>
              <a:t>Proje Faaliyetleri		:</a:t>
            </a:r>
            <a:r>
              <a:rPr lang="tr-TR" sz="2400" b="1" dirty="0" smtClean="0"/>
              <a:t>Huzurevlerini ziyaret etmek, Okulun çevresinde bulunan yaşlı ve bakıma muhtaç yaşlıları Sosyal Etkinlikler Yönetmeliği kapsamında öğretmen rehberliğinde ziyaret etmek ve yardımcı olmak ,Yakın akraba ve eş dostta bulunan yaşlıları ziyaret etmek. Konu ile alakalı Resim Yaptırmak ve okulun uygun mekanlarında sergilemek.</a:t>
            </a:r>
            <a:endParaRPr lang="tr-TR" sz="2400" dirty="0" smtClean="0"/>
          </a:p>
          <a:p>
            <a:pPr marL="0" indent="0" algn="just">
              <a:lnSpc>
                <a:spcPct val="100000"/>
              </a:lnSpc>
              <a:spcBef>
                <a:spcPts val="0"/>
              </a:spcBef>
              <a:buNone/>
            </a:pPr>
            <a:endParaRPr lang="tr-TR" sz="2400" dirty="0"/>
          </a:p>
        </p:txBody>
      </p:sp>
    </p:spTree>
    <p:extLst>
      <p:ext uri="{BB962C8B-B14F-4D97-AF65-F5344CB8AC3E}">
        <p14:creationId xmlns:p14="http://schemas.microsoft.com/office/powerpoint/2010/main" val="72099153"/>
      </p:ext>
    </p:extLst>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19097"/>
          </a:xfrm>
        </p:spPr>
        <p:txBody>
          <a:bodyPr>
            <a:normAutofit fontScale="90000"/>
          </a:bodyPr>
          <a:lstStyle/>
          <a:p>
            <a:pPr algn="ctr"/>
            <a:r>
              <a:rPr lang="tr-TR" sz="6600" b="1" dirty="0" smtClean="0">
                <a:solidFill>
                  <a:srgbClr val="92D050"/>
                </a:solidFill>
                <a:latin typeface="Comic Sans MS" pitchFamily="66" charset="0"/>
              </a:rPr>
              <a:t>BU DÜNYA HEPİMİZİN!</a:t>
            </a:r>
            <a:endParaRPr lang="tr-TR" sz="6600" b="1" dirty="0">
              <a:solidFill>
                <a:srgbClr val="92D050"/>
              </a:solidFill>
              <a:latin typeface="Comic Sans MS" pitchFamily="66" charset="0"/>
            </a:endParaRPr>
          </a:p>
        </p:txBody>
      </p:sp>
      <p:sp>
        <p:nvSpPr>
          <p:cNvPr id="3" name="İçerik Yer Tutucusu 2"/>
          <p:cNvSpPr>
            <a:spLocks noGrp="1"/>
          </p:cNvSpPr>
          <p:nvPr>
            <p:ph idx="1"/>
          </p:nvPr>
        </p:nvSpPr>
        <p:spPr>
          <a:xfrm>
            <a:off x="838200" y="1617785"/>
            <a:ext cx="10515600" cy="4559178"/>
          </a:xfrm>
        </p:spPr>
        <p:txBody>
          <a:bodyPr>
            <a:normAutofit lnSpcReduction="10000"/>
          </a:bodyPr>
          <a:lstStyle/>
          <a:p>
            <a:pPr marL="0" indent="0" algn="just">
              <a:lnSpc>
                <a:spcPct val="110000"/>
              </a:lnSpc>
              <a:spcBef>
                <a:spcPts val="0"/>
              </a:spcBef>
              <a:buNone/>
            </a:pPr>
            <a:r>
              <a:rPr lang="tr-TR" b="1" dirty="0" smtClean="0">
                <a:solidFill>
                  <a:srgbClr val="C00000"/>
                </a:solidFill>
              </a:rPr>
              <a:t>Proje Kodu			: </a:t>
            </a:r>
            <a:r>
              <a:rPr lang="tr-TR" b="1" dirty="0" smtClean="0"/>
              <a:t>06</a:t>
            </a:r>
            <a:endParaRPr lang="tr-TR" dirty="0" smtClean="0"/>
          </a:p>
          <a:p>
            <a:pPr marL="0" indent="0" algn="just">
              <a:lnSpc>
                <a:spcPct val="110000"/>
              </a:lnSpc>
              <a:spcBef>
                <a:spcPts val="0"/>
              </a:spcBef>
              <a:buNone/>
            </a:pPr>
            <a:r>
              <a:rPr lang="tr-TR" b="1" dirty="0" smtClean="0">
                <a:solidFill>
                  <a:srgbClr val="C00000"/>
                </a:solidFill>
              </a:rPr>
              <a:t>Proje Adı			: </a:t>
            </a:r>
            <a:r>
              <a:rPr lang="tr-TR" b="1" dirty="0" smtClean="0"/>
              <a:t>Bu Dünya Hepimizin!</a:t>
            </a:r>
            <a:endParaRPr lang="tr-TR" dirty="0" smtClean="0"/>
          </a:p>
          <a:p>
            <a:pPr marL="0" indent="0" algn="just">
              <a:lnSpc>
                <a:spcPct val="110000"/>
              </a:lnSpc>
              <a:spcBef>
                <a:spcPts val="0"/>
              </a:spcBef>
              <a:buNone/>
            </a:pPr>
            <a:r>
              <a:rPr lang="tr-TR" b="1" dirty="0" smtClean="0">
                <a:solidFill>
                  <a:srgbClr val="C00000"/>
                </a:solidFill>
              </a:rPr>
              <a:t>Projenin Amacı		: </a:t>
            </a:r>
            <a:r>
              <a:rPr lang="tr-TR" b="1" dirty="0" smtClean="0"/>
              <a:t>Öğrencilerimize hayvan sevgisini aşılayarak, onların korunması ve sahiplenilmesini sağlamak.</a:t>
            </a:r>
            <a:endParaRPr lang="tr-TR" dirty="0" smtClean="0"/>
          </a:p>
          <a:p>
            <a:pPr marL="0" indent="0" algn="just">
              <a:lnSpc>
                <a:spcPct val="110000"/>
              </a:lnSpc>
              <a:spcBef>
                <a:spcPts val="0"/>
              </a:spcBef>
              <a:buNone/>
            </a:pPr>
            <a:r>
              <a:rPr lang="tr-TR" b="1" dirty="0" smtClean="0">
                <a:solidFill>
                  <a:srgbClr val="C00000"/>
                </a:solidFill>
              </a:rPr>
              <a:t>Projenin Kapsamı		:</a:t>
            </a:r>
            <a:r>
              <a:rPr lang="tr-TR" b="1" dirty="0" smtClean="0"/>
              <a:t>Ana Okulu, İlköğretim, Ortaöğretim  ve Liseler</a:t>
            </a:r>
            <a:endParaRPr lang="tr-TR" dirty="0" smtClean="0"/>
          </a:p>
          <a:p>
            <a:pPr marL="0" indent="0" algn="just">
              <a:lnSpc>
                <a:spcPct val="110000"/>
              </a:lnSpc>
              <a:spcBef>
                <a:spcPts val="0"/>
              </a:spcBef>
              <a:buNone/>
            </a:pPr>
            <a:r>
              <a:rPr lang="tr-TR" b="1" dirty="0" smtClean="0">
                <a:solidFill>
                  <a:srgbClr val="C00000"/>
                </a:solidFill>
              </a:rPr>
              <a:t>Proje Faaliyetleri		: </a:t>
            </a:r>
            <a:r>
              <a:rPr lang="tr-TR" b="1" dirty="0" smtClean="0"/>
              <a:t>Hayvan barınak ziyaretleri yapmak, Okul bahçesinde bulunan ağaçlara kuş evi yapmak, evlerinin önüne ve sokaklara suluk ve yemlik koymak.</a:t>
            </a:r>
            <a:endParaRPr lang="tr-TR" dirty="0" smtClean="0"/>
          </a:p>
          <a:p>
            <a:pPr marL="0" indent="0" algn="just">
              <a:lnSpc>
                <a:spcPct val="110000"/>
              </a:lnSpc>
              <a:spcBef>
                <a:spcPts val="0"/>
              </a:spcBef>
              <a:buNone/>
            </a:pPr>
            <a:r>
              <a:rPr lang="tr-TR" b="1" dirty="0" smtClean="0"/>
              <a:t> </a:t>
            </a:r>
            <a:endParaRPr lang="tr-TR" dirty="0" smtClean="0"/>
          </a:p>
          <a:p>
            <a:pPr marL="0" indent="0" algn="just">
              <a:lnSpc>
                <a:spcPct val="110000"/>
              </a:lnSpc>
              <a:spcBef>
                <a:spcPts val="0"/>
              </a:spcBef>
              <a:buNone/>
            </a:pPr>
            <a:endParaRPr lang="tr-TR" dirty="0"/>
          </a:p>
        </p:txBody>
      </p:sp>
    </p:spTree>
    <p:extLst>
      <p:ext uri="{BB962C8B-B14F-4D97-AF65-F5344CB8AC3E}">
        <p14:creationId xmlns:p14="http://schemas.microsoft.com/office/powerpoint/2010/main" val="18346306"/>
      </p:ext>
    </p:extLst>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54009"/>
          </a:xfrm>
        </p:spPr>
        <p:txBody>
          <a:bodyPr>
            <a:noAutofit/>
          </a:bodyPr>
          <a:lstStyle/>
          <a:p>
            <a:pPr algn="ctr"/>
            <a:r>
              <a:rPr lang="tr-TR" sz="6600" b="1" dirty="0" smtClean="0">
                <a:solidFill>
                  <a:srgbClr val="92D050"/>
                </a:solidFill>
                <a:latin typeface="Comic Sans MS" pitchFamily="66" charset="0"/>
              </a:rPr>
              <a:t>TÜRKÇEMİ SEVİYORUM!</a:t>
            </a:r>
            <a:endParaRPr lang="tr-TR" sz="6600" b="1" dirty="0">
              <a:solidFill>
                <a:srgbClr val="92D050"/>
              </a:solidFill>
              <a:latin typeface="Comic Sans MS" pitchFamily="66" charset="0"/>
            </a:endParaRPr>
          </a:p>
        </p:txBody>
      </p:sp>
      <p:sp>
        <p:nvSpPr>
          <p:cNvPr id="3" name="İçerik Yer Tutucusu 2"/>
          <p:cNvSpPr>
            <a:spLocks noGrp="1"/>
          </p:cNvSpPr>
          <p:nvPr>
            <p:ph idx="1"/>
          </p:nvPr>
        </p:nvSpPr>
        <p:spPr>
          <a:xfrm>
            <a:off x="894471" y="1530202"/>
            <a:ext cx="10515600" cy="4758055"/>
          </a:xfrm>
        </p:spPr>
        <p:txBody>
          <a:bodyPr>
            <a:noAutofit/>
          </a:bodyPr>
          <a:lstStyle/>
          <a:p>
            <a:pPr marL="0" indent="0" algn="just">
              <a:lnSpc>
                <a:spcPct val="100000"/>
              </a:lnSpc>
              <a:spcBef>
                <a:spcPts val="0"/>
              </a:spcBef>
              <a:buNone/>
            </a:pPr>
            <a:r>
              <a:rPr lang="tr-TR" b="1" dirty="0" smtClean="0">
                <a:solidFill>
                  <a:srgbClr val="C00000"/>
                </a:solidFill>
              </a:rPr>
              <a:t>Proje Kodu			:  </a:t>
            </a:r>
            <a:r>
              <a:rPr lang="tr-TR" b="1" dirty="0" smtClean="0"/>
              <a:t>07</a:t>
            </a:r>
            <a:endParaRPr lang="tr-TR" dirty="0" smtClean="0"/>
          </a:p>
          <a:p>
            <a:pPr marL="0" indent="0" algn="just">
              <a:lnSpc>
                <a:spcPct val="100000"/>
              </a:lnSpc>
              <a:spcBef>
                <a:spcPts val="0"/>
              </a:spcBef>
              <a:buNone/>
            </a:pPr>
            <a:r>
              <a:rPr lang="tr-TR" b="1" dirty="0" smtClean="0">
                <a:solidFill>
                  <a:srgbClr val="C00000"/>
                </a:solidFill>
              </a:rPr>
              <a:t>Proje Adı			:  </a:t>
            </a:r>
            <a:r>
              <a:rPr lang="tr-TR" b="1" dirty="0" smtClean="0"/>
              <a:t>Türkçemi Seviyorum!</a:t>
            </a:r>
            <a:endParaRPr lang="tr-TR" dirty="0" smtClean="0"/>
          </a:p>
          <a:p>
            <a:pPr marL="0" indent="0" algn="just">
              <a:lnSpc>
                <a:spcPct val="100000"/>
              </a:lnSpc>
              <a:spcBef>
                <a:spcPts val="0"/>
              </a:spcBef>
              <a:buNone/>
            </a:pPr>
            <a:r>
              <a:rPr lang="tr-TR" b="1" dirty="0" smtClean="0">
                <a:solidFill>
                  <a:srgbClr val="C00000"/>
                </a:solidFill>
              </a:rPr>
              <a:t>Projenin Amacı		: </a:t>
            </a:r>
            <a:r>
              <a:rPr lang="tr-TR" b="1" dirty="0" smtClean="0"/>
              <a:t>Öğrencilerimize Türk Dilini sevdirerek, onun korunması ve doğru kullanılmasına katkı sağlamak.</a:t>
            </a:r>
            <a:endParaRPr lang="tr-TR" dirty="0" smtClean="0"/>
          </a:p>
          <a:p>
            <a:pPr marL="0" indent="0" algn="just">
              <a:lnSpc>
                <a:spcPct val="100000"/>
              </a:lnSpc>
              <a:spcBef>
                <a:spcPts val="0"/>
              </a:spcBef>
              <a:buNone/>
            </a:pPr>
            <a:r>
              <a:rPr lang="tr-TR" b="1" dirty="0" smtClean="0">
                <a:solidFill>
                  <a:srgbClr val="C00000"/>
                </a:solidFill>
              </a:rPr>
              <a:t>Projenin Kapsamı		: </a:t>
            </a:r>
            <a:r>
              <a:rPr lang="tr-TR" b="1" dirty="0" smtClean="0"/>
              <a:t>Ana Okulu, İlköğretim, Ortaöğretim  ve Liseler, Yay. Eğit.</a:t>
            </a:r>
            <a:endParaRPr lang="tr-TR" dirty="0" smtClean="0"/>
          </a:p>
          <a:p>
            <a:pPr marL="0" indent="0" algn="just">
              <a:lnSpc>
                <a:spcPct val="100000"/>
              </a:lnSpc>
              <a:spcBef>
                <a:spcPts val="0"/>
              </a:spcBef>
              <a:buNone/>
            </a:pPr>
            <a:r>
              <a:rPr lang="tr-TR" b="1" dirty="0" smtClean="0">
                <a:solidFill>
                  <a:srgbClr val="C00000"/>
                </a:solidFill>
              </a:rPr>
              <a:t>Proje Faaliyetleri		: </a:t>
            </a:r>
            <a:r>
              <a:rPr lang="tr-TR" b="1" dirty="0" smtClean="0"/>
              <a:t>Öğrenciler tarafından oluşturulan Görsel Uyaranların okulun çeşitli yerlerinde sergilenmesi (Afiş, Slogan vb.), Okul içi yarışma vb. etkinlikler düzenlenmesi, Türkçe’yi güzel ve etkili kullanabilen şahsiyetleri okulumuza davet ederek seminer verdirmek.</a:t>
            </a:r>
            <a:endParaRPr lang="tr-TR" dirty="0" smtClean="0"/>
          </a:p>
          <a:p>
            <a:pPr marL="0" indent="0" algn="just">
              <a:lnSpc>
                <a:spcPct val="100000"/>
              </a:lnSpc>
              <a:spcBef>
                <a:spcPts val="0"/>
              </a:spcBef>
              <a:buNone/>
            </a:pPr>
            <a:endParaRPr lang="tr-TR" dirty="0"/>
          </a:p>
        </p:txBody>
      </p:sp>
    </p:spTree>
    <p:extLst>
      <p:ext uri="{BB962C8B-B14F-4D97-AF65-F5344CB8AC3E}">
        <p14:creationId xmlns:p14="http://schemas.microsoft.com/office/powerpoint/2010/main" val="1140926388"/>
      </p:ext>
    </p:extLst>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4800" b="1" dirty="0" smtClean="0">
                <a:solidFill>
                  <a:srgbClr val="92D050"/>
                </a:solidFill>
                <a:latin typeface="Comic Sans MS" pitchFamily="66" charset="0"/>
              </a:rPr>
              <a:t>KÖKLERİ GEÇMİŞE DAYANAN BİR ATİ KURALIM!</a:t>
            </a:r>
            <a:endParaRPr lang="tr-TR" sz="4800" b="1" dirty="0">
              <a:solidFill>
                <a:srgbClr val="92D050"/>
              </a:solidFill>
              <a:latin typeface="Comic Sans MS" pitchFamily="66" charset="0"/>
            </a:endParaRPr>
          </a:p>
        </p:txBody>
      </p:sp>
      <p:sp>
        <p:nvSpPr>
          <p:cNvPr id="3" name="İçerik Yer Tutucusu 2"/>
          <p:cNvSpPr>
            <a:spLocks noGrp="1"/>
          </p:cNvSpPr>
          <p:nvPr>
            <p:ph idx="1"/>
          </p:nvPr>
        </p:nvSpPr>
        <p:spPr/>
        <p:txBody>
          <a:bodyPr/>
          <a:lstStyle/>
          <a:p>
            <a:pPr marL="0" indent="0" algn="just">
              <a:lnSpc>
                <a:spcPct val="100000"/>
              </a:lnSpc>
              <a:spcBef>
                <a:spcPts val="0"/>
              </a:spcBef>
              <a:buNone/>
            </a:pPr>
            <a:r>
              <a:rPr lang="tr-TR" b="1" dirty="0" smtClean="0">
                <a:solidFill>
                  <a:srgbClr val="C00000"/>
                </a:solidFill>
              </a:rPr>
              <a:t>Proje Kodu			: </a:t>
            </a:r>
            <a:r>
              <a:rPr lang="tr-TR" b="1" dirty="0" smtClean="0"/>
              <a:t>08</a:t>
            </a:r>
            <a:endParaRPr lang="tr-TR" dirty="0" smtClean="0"/>
          </a:p>
          <a:p>
            <a:pPr marL="0" indent="0" algn="just">
              <a:lnSpc>
                <a:spcPct val="100000"/>
              </a:lnSpc>
              <a:spcBef>
                <a:spcPts val="0"/>
              </a:spcBef>
              <a:buNone/>
            </a:pPr>
            <a:r>
              <a:rPr lang="tr-TR" b="1" dirty="0" smtClean="0">
                <a:solidFill>
                  <a:srgbClr val="C00000"/>
                </a:solidFill>
              </a:rPr>
              <a:t>Proje Adı			: </a:t>
            </a:r>
            <a:r>
              <a:rPr lang="tr-TR" b="1" dirty="0" smtClean="0"/>
              <a:t>Kökleri geçmişe dayanan bir ati kuralım!</a:t>
            </a:r>
            <a:endParaRPr lang="tr-TR" dirty="0" smtClean="0"/>
          </a:p>
          <a:p>
            <a:pPr marL="0" indent="0" algn="just">
              <a:lnSpc>
                <a:spcPct val="100000"/>
              </a:lnSpc>
              <a:spcBef>
                <a:spcPts val="0"/>
              </a:spcBef>
              <a:buNone/>
            </a:pPr>
            <a:r>
              <a:rPr lang="tr-TR" b="1" dirty="0" smtClean="0">
                <a:solidFill>
                  <a:srgbClr val="C00000"/>
                </a:solidFill>
              </a:rPr>
              <a:t>Projenin Amacı		: </a:t>
            </a:r>
            <a:r>
              <a:rPr lang="tr-TR" b="1" dirty="0" smtClean="0"/>
              <a:t>Öğrencilerimize Atalarımıza ait kültürel değerlerini öğretmek ve bu alt yapı ile geleceğe yöneltmek.</a:t>
            </a:r>
            <a:endParaRPr lang="tr-TR" dirty="0" smtClean="0"/>
          </a:p>
          <a:p>
            <a:pPr marL="0" indent="0" algn="just">
              <a:lnSpc>
                <a:spcPct val="100000"/>
              </a:lnSpc>
              <a:spcBef>
                <a:spcPts val="0"/>
              </a:spcBef>
              <a:buNone/>
            </a:pPr>
            <a:r>
              <a:rPr lang="tr-TR" b="1" dirty="0" smtClean="0">
                <a:solidFill>
                  <a:srgbClr val="C00000"/>
                </a:solidFill>
              </a:rPr>
              <a:t>Projenin Kapsamı		: </a:t>
            </a:r>
            <a:r>
              <a:rPr lang="tr-TR" b="1" dirty="0" smtClean="0"/>
              <a:t>Ana Okulu, İlköğretim, Ortaöğretim  ve Liseler, Yay. Eğit.</a:t>
            </a:r>
            <a:endParaRPr lang="tr-TR" dirty="0" smtClean="0"/>
          </a:p>
          <a:p>
            <a:pPr marL="0" indent="0" algn="just">
              <a:lnSpc>
                <a:spcPct val="100000"/>
              </a:lnSpc>
              <a:spcBef>
                <a:spcPts val="0"/>
              </a:spcBef>
              <a:buNone/>
            </a:pPr>
            <a:r>
              <a:rPr lang="tr-TR" b="1" dirty="0" smtClean="0">
                <a:solidFill>
                  <a:srgbClr val="C00000"/>
                </a:solidFill>
              </a:rPr>
              <a:t>Proje Faaliyetleri		: </a:t>
            </a:r>
            <a:r>
              <a:rPr lang="tr-TR" b="1" dirty="0" smtClean="0"/>
              <a:t>Seminer Çalışmaları yapmak, Kültürel anlamda görsel öğelerle okulu donatmak, Geçmişte yaşamış ve çok büyük başarılara imza atmış şahsiyetlerin tanıtılması…</a:t>
            </a:r>
            <a:endParaRPr lang="tr-TR" dirty="0" smtClean="0"/>
          </a:p>
          <a:p>
            <a:pPr marL="0" indent="0" algn="just">
              <a:lnSpc>
                <a:spcPct val="100000"/>
              </a:lnSpc>
              <a:spcBef>
                <a:spcPts val="0"/>
              </a:spcBef>
              <a:buNone/>
            </a:pPr>
            <a:endParaRPr lang="tr-TR" dirty="0"/>
          </a:p>
        </p:txBody>
      </p:sp>
    </p:spTree>
    <p:extLst>
      <p:ext uri="{BB962C8B-B14F-4D97-AF65-F5344CB8AC3E}">
        <p14:creationId xmlns:p14="http://schemas.microsoft.com/office/powerpoint/2010/main" val="14704084"/>
      </p:ext>
    </p:extLst>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8000" b="1" dirty="0" smtClean="0">
                <a:solidFill>
                  <a:srgbClr val="92D050"/>
                </a:solidFill>
                <a:latin typeface="Comic Sans MS" pitchFamily="66" charset="0"/>
              </a:rPr>
              <a:t>ŞEHR-Î ADANA!</a:t>
            </a:r>
            <a:endParaRPr lang="tr-TR" sz="8000" b="1" dirty="0">
              <a:solidFill>
                <a:srgbClr val="92D050"/>
              </a:solidFill>
              <a:latin typeface="Comic Sans MS" pitchFamily="66" charset="0"/>
            </a:endParaRPr>
          </a:p>
        </p:txBody>
      </p:sp>
      <p:sp>
        <p:nvSpPr>
          <p:cNvPr id="3" name="İçerik Yer Tutucusu 2"/>
          <p:cNvSpPr>
            <a:spLocks noGrp="1"/>
          </p:cNvSpPr>
          <p:nvPr>
            <p:ph idx="1"/>
          </p:nvPr>
        </p:nvSpPr>
        <p:spPr/>
        <p:txBody>
          <a:bodyPr/>
          <a:lstStyle/>
          <a:p>
            <a:pPr marL="0" indent="0" algn="just">
              <a:lnSpc>
                <a:spcPct val="100000"/>
              </a:lnSpc>
              <a:spcBef>
                <a:spcPts val="0"/>
              </a:spcBef>
              <a:buNone/>
            </a:pPr>
            <a:r>
              <a:rPr lang="tr-TR" b="1" dirty="0" smtClean="0">
                <a:solidFill>
                  <a:srgbClr val="C00000"/>
                </a:solidFill>
              </a:rPr>
              <a:t>Proje Kodu			: </a:t>
            </a:r>
            <a:r>
              <a:rPr lang="tr-TR" b="1" dirty="0" smtClean="0"/>
              <a:t>09</a:t>
            </a:r>
            <a:endParaRPr lang="tr-TR" dirty="0" smtClean="0"/>
          </a:p>
          <a:p>
            <a:pPr marL="0" indent="0" algn="just">
              <a:lnSpc>
                <a:spcPct val="100000"/>
              </a:lnSpc>
              <a:spcBef>
                <a:spcPts val="0"/>
              </a:spcBef>
              <a:buNone/>
            </a:pPr>
            <a:r>
              <a:rPr lang="tr-TR" b="1" dirty="0" smtClean="0">
                <a:solidFill>
                  <a:srgbClr val="C00000"/>
                </a:solidFill>
              </a:rPr>
              <a:t>Proje Adı			: </a:t>
            </a:r>
            <a:r>
              <a:rPr lang="tr-TR" b="1" dirty="0" smtClean="0"/>
              <a:t>Şehr-î Adana!</a:t>
            </a:r>
            <a:endParaRPr lang="tr-TR" dirty="0" smtClean="0"/>
          </a:p>
          <a:p>
            <a:pPr marL="0" indent="0" algn="just">
              <a:lnSpc>
                <a:spcPct val="100000"/>
              </a:lnSpc>
              <a:spcBef>
                <a:spcPts val="0"/>
              </a:spcBef>
              <a:buNone/>
            </a:pPr>
            <a:r>
              <a:rPr lang="tr-TR" b="1" dirty="0" smtClean="0">
                <a:solidFill>
                  <a:srgbClr val="C00000"/>
                </a:solidFill>
              </a:rPr>
              <a:t>Projenin Amacı		: </a:t>
            </a:r>
            <a:r>
              <a:rPr lang="tr-TR" b="1" dirty="0" smtClean="0"/>
              <a:t>Yaşadığımız kent olan Adana’nın tüm yönleri ile tanıtılmasını sağlamak.</a:t>
            </a:r>
            <a:endParaRPr lang="tr-TR" dirty="0" smtClean="0"/>
          </a:p>
          <a:p>
            <a:pPr marL="0" indent="0" algn="just">
              <a:lnSpc>
                <a:spcPct val="100000"/>
              </a:lnSpc>
              <a:spcBef>
                <a:spcPts val="0"/>
              </a:spcBef>
              <a:buNone/>
            </a:pPr>
            <a:r>
              <a:rPr lang="tr-TR" b="1" dirty="0" smtClean="0">
                <a:solidFill>
                  <a:srgbClr val="C00000"/>
                </a:solidFill>
              </a:rPr>
              <a:t>Projenin Kapsamı		:</a:t>
            </a:r>
            <a:r>
              <a:rPr lang="tr-TR" b="1" dirty="0" smtClean="0"/>
              <a:t>Ana Okulu, İlköğretim, Ortaöğretim  ve Liseler, Yay. Eğit.</a:t>
            </a:r>
            <a:endParaRPr lang="tr-TR" dirty="0" smtClean="0"/>
          </a:p>
          <a:p>
            <a:pPr marL="0" indent="0" algn="just">
              <a:lnSpc>
                <a:spcPct val="100000"/>
              </a:lnSpc>
              <a:spcBef>
                <a:spcPts val="0"/>
              </a:spcBef>
              <a:buNone/>
            </a:pPr>
            <a:r>
              <a:rPr lang="tr-TR" b="1" dirty="0" smtClean="0">
                <a:solidFill>
                  <a:srgbClr val="C00000"/>
                </a:solidFill>
              </a:rPr>
              <a:t>Proje Faaliyetleri		: </a:t>
            </a:r>
            <a:r>
              <a:rPr lang="tr-TR" b="1" dirty="0" smtClean="0"/>
              <a:t>Önemli merkezlere Geziler düzenlemek, Resim ve Fotoğraf Yarışmaları düzenlemek ve bunları sergilemek, Araştırma Faaliyetleri düzenlemek.</a:t>
            </a:r>
            <a:endParaRPr lang="tr-TR" dirty="0" smtClean="0"/>
          </a:p>
          <a:p>
            <a:pPr marL="0" indent="0" algn="just">
              <a:lnSpc>
                <a:spcPct val="100000"/>
              </a:lnSpc>
              <a:spcBef>
                <a:spcPts val="0"/>
              </a:spcBef>
              <a:buNone/>
            </a:pPr>
            <a:endParaRPr lang="tr-TR" dirty="0"/>
          </a:p>
        </p:txBody>
      </p:sp>
    </p:spTree>
    <p:extLst>
      <p:ext uri="{BB962C8B-B14F-4D97-AF65-F5344CB8AC3E}">
        <p14:creationId xmlns:p14="http://schemas.microsoft.com/office/powerpoint/2010/main" val="1852358726"/>
      </p:ext>
    </p:extLst>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88921"/>
          </a:xfrm>
        </p:spPr>
        <p:txBody>
          <a:bodyPr>
            <a:normAutofit fontScale="90000"/>
          </a:bodyPr>
          <a:lstStyle/>
          <a:p>
            <a:pPr algn="ctr"/>
            <a:r>
              <a:rPr lang="tr-TR" sz="8000" b="1" dirty="0" smtClean="0">
                <a:solidFill>
                  <a:srgbClr val="92D050"/>
                </a:solidFill>
                <a:latin typeface="Comic Sans MS" pitchFamily="66" charset="0"/>
              </a:rPr>
              <a:t>OKULUM, HER ŞEYİM!</a:t>
            </a:r>
            <a:endParaRPr lang="tr-TR" sz="8000" b="1" dirty="0">
              <a:solidFill>
                <a:srgbClr val="92D050"/>
              </a:solidFill>
              <a:latin typeface="Comic Sans MS" pitchFamily="66" charset="0"/>
            </a:endParaRPr>
          </a:p>
        </p:txBody>
      </p:sp>
      <p:sp>
        <p:nvSpPr>
          <p:cNvPr id="3" name="İçerik Yer Tutucusu 2"/>
          <p:cNvSpPr>
            <a:spLocks noGrp="1"/>
          </p:cNvSpPr>
          <p:nvPr>
            <p:ph idx="1"/>
          </p:nvPr>
        </p:nvSpPr>
        <p:spPr/>
        <p:txBody>
          <a:bodyPr>
            <a:normAutofit/>
          </a:bodyPr>
          <a:lstStyle/>
          <a:p>
            <a:pPr marL="0" indent="0" algn="just">
              <a:lnSpc>
                <a:spcPct val="110000"/>
              </a:lnSpc>
              <a:spcBef>
                <a:spcPts val="0"/>
              </a:spcBef>
              <a:buNone/>
            </a:pPr>
            <a:r>
              <a:rPr lang="tr-TR" b="1" dirty="0" smtClean="0">
                <a:solidFill>
                  <a:srgbClr val="C00000"/>
                </a:solidFill>
              </a:rPr>
              <a:t>Proje Kodu			: </a:t>
            </a:r>
            <a:r>
              <a:rPr lang="tr-TR" b="1" dirty="0" smtClean="0"/>
              <a:t>10</a:t>
            </a:r>
            <a:endParaRPr lang="tr-TR" dirty="0" smtClean="0"/>
          </a:p>
          <a:p>
            <a:pPr marL="0" indent="0" algn="just">
              <a:lnSpc>
                <a:spcPct val="110000"/>
              </a:lnSpc>
              <a:spcBef>
                <a:spcPts val="0"/>
              </a:spcBef>
              <a:buNone/>
            </a:pPr>
            <a:r>
              <a:rPr lang="tr-TR" b="1" dirty="0" smtClean="0">
                <a:solidFill>
                  <a:srgbClr val="C00000"/>
                </a:solidFill>
              </a:rPr>
              <a:t>Proje Adı			: </a:t>
            </a:r>
            <a:r>
              <a:rPr lang="tr-TR" b="1" dirty="0" smtClean="0"/>
              <a:t>Okulum, Her şeyim!</a:t>
            </a:r>
            <a:endParaRPr lang="tr-TR" dirty="0" smtClean="0"/>
          </a:p>
          <a:p>
            <a:pPr marL="0" indent="0" algn="just">
              <a:lnSpc>
                <a:spcPct val="110000"/>
              </a:lnSpc>
              <a:spcBef>
                <a:spcPts val="0"/>
              </a:spcBef>
              <a:buNone/>
            </a:pPr>
            <a:r>
              <a:rPr lang="tr-TR" b="1" dirty="0" smtClean="0">
                <a:solidFill>
                  <a:srgbClr val="C00000"/>
                </a:solidFill>
              </a:rPr>
              <a:t>Projenin Amacı		: </a:t>
            </a:r>
            <a:r>
              <a:rPr lang="tr-TR" b="1" dirty="0" smtClean="0"/>
              <a:t>Okulun, öğrencilerin katkılarıyla daha çekici hale getirilerek, öğrencilerin sokaklardan uzaklaştırılmasını sağlamak.</a:t>
            </a:r>
            <a:endParaRPr lang="tr-TR" dirty="0" smtClean="0"/>
          </a:p>
          <a:p>
            <a:pPr marL="0" indent="0" algn="just">
              <a:lnSpc>
                <a:spcPct val="110000"/>
              </a:lnSpc>
              <a:spcBef>
                <a:spcPts val="0"/>
              </a:spcBef>
              <a:buNone/>
            </a:pPr>
            <a:r>
              <a:rPr lang="tr-TR" b="1" dirty="0" smtClean="0">
                <a:solidFill>
                  <a:srgbClr val="C00000"/>
                </a:solidFill>
              </a:rPr>
              <a:t>Projenin Kapsamı		: </a:t>
            </a:r>
            <a:r>
              <a:rPr lang="tr-TR" b="1" dirty="0" smtClean="0"/>
              <a:t>Ana Okulu, İlköğretim, Ortaöğretim  ve Liseler, Yay. Eğit. Veliler ve Öğretmenler</a:t>
            </a:r>
            <a:endParaRPr lang="tr-TR" dirty="0" smtClean="0"/>
          </a:p>
          <a:p>
            <a:pPr marL="0" indent="0" algn="just">
              <a:lnSpc>
                <a:spcPct val="110000"/>
              </a:lnSpc>
              <a:spcBef>
                <a:spcPts val="0"/>
              </a:spcBef>
              <a:buNone/>
            </a:pPr>
            <a:r>
              <a:rPr lang="tr-TR" b="1" dirty="0" smtClean="0">
                <a:solidFill>
                  <a:srgbClr val="C00000"/>
                </a:solidFill>
              </a:rPr>
              <a:t>Proje Faaliyetleri		: </a:t>
            </a:r>
            <a:r>
              <a:rPr lang="tr-TR" b="1" dirty="0" smtClean="0"/>
              <a:t>Okulun Sportif ve kültürel aktivitelerle canlandırılması, Ağaç dikmek, Duvarlara Resim Çizdirmek, Ağaçların Bakımını yapmak.</a:t>
            </a:r>
            <a:endParaRPr lang="tr-TR" dirty="0" smtClean="0"/>
          </a:p>
          <a:p>
            <a:pPr marL="0" indent="0" algn="just">
              <a:lnSpc>
                <a:spcPct val="110000"/>
              </a:lnSpc>
              <a:spcBef>
                <a:spcPts val="0"/>
              </a:spcBef>
              <a:buNone/>
            </a:pPr>
            <a:endParaRPr lang="tr-TR" dirty="0"/>
          </a:p>
        </p:txBody>
      </p:sp>
    </p:spTree>
    <p:extLst>
      <p:ext uri="{BB962C8B-B14F-4D97-AF65-F5344CB8AC3E}">
        <p14:creationId xmlns:p14="http://schemas.microsoft.com/office/powerpoint/2010/main" val="740027083"/>
      </p:ext>
    </p:extLst>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53190" y="245205"/>
            <a:ext cx="10515600" cy="983990"/>
          </a:xfrm>
        </p:spPr>
        <p:txBody>
          <a:bodyPr>
            <a:noAutofit/>
          </a:bodyPr>
          <a:lstStyle/>
          <a:p>
            <a:pPr algn="ctr"/>
            <a:r>
              <a:rPr lang="tr-TR" sz="4800" b="1" dirty="0" smtClean="0">
                <a:solidFill>
                  <a:srgbClr val="92D050"/>
                </a:solidFill>
                <a:latin typeface="Comic Sans MS" pitchFamily="66" charset="0"/>
              </a:rPr>
              <a:t>BANA ÖĞRETMENİNİ ANLAT!</a:t>
            </a:r>
            <a:endParaRPr lang="tr-TR" sz="4800" b="1" dirty="0">
              <a:solidFill>
                <a:srgbClr val="92D050"/>
              </a:solidFill>
              <a:latin typeface="Comic Sans MS" pitchFamily="66" charset="0"/>
            </a:endParaRPr>
          </a:p>
        </p:txBody>
      </p:sp>
      <p:sp>
        <p:nvSpPr>
          <p:cNvPr id="3" name="İçerik Yer Tutucusu 2"/>
          <p:cNvSpPr>
            <a:spLocks noGrp="1"/>
          </p:cNvSpPr>
          <p:nvPr>
            <p:ph idx="1"/>
          </p:nvPr>
        </p:nvSpPr>
        <p:spPr>
          <a:xfrm>
            <a:off x="908539" y="1431730"/>
            <a:ext cx="10515600" cy="5039408"/>
          </a:xfrm>
        </p:spPr>
        <p:txBody>
          <a:bodyPr>
            <a:noAutofit/>
          </a:bodyPr>
          <a:lstStyle/>
          <a:p>
            <a:pPr marL="0" indent="0" algn="just">
              <a:lnSpc>
                <a:spcPct val="100000"/>
              </a:lnSpc>
              <a:buNone/>
            </a:pPr>
            <a:r>
              <a:rPr lang="tr-TR" b="1" dirty="0" smtClean="0">
                <a:solidFill>
                  <a:srgbClr val="C00000"/>
                </a:solidFill>
              </a:rPr>
              <a:t>Proje Kodu			: </a:t>
            </a:r>
            <a:r>
              <a:rPr lang="tr-TR" b="1" dirty="0" smtClean="0"/>
              <a:t>11</a:t>
            </a:r>
            <a:endParaRPr lang="tr-TR" dirty="0" smtClean="0"/>
          </a:p>
          <a:p>
            <a:pPr marL="0" indent="0" algn="just">
              <a:lnSpc>
                <a:spcPct val="100000"/>
              </a:lnSpc>
              <a:buNone/>
            </a:pPr>
            <a:r>
              <a:rPr lang="tr-TR" b="1" dirty="0" smtClean="0">
                <a:solidFill>
                  <a:srgbClr val="C00000"/>
                </a:solidFill>
              </a:rPr>
              <a:t>Proje Adı			: </a:t>
            </a:r>
            <a:r>
              <a:rPr lang="tr-TR" b="1" dirty="0" smtClean="0"/>
              <a:t>Bana Öğretmenini Anlat!</a:t>
            </a:r>
            <a:endParaRPr lang="tr-TR" dirty="0" smtClean="0"/>
          </a:p>
          <a:p>
            <a:pPr marL="0" indent="0" algn="just">
              <a:lnSpc>
                <a:spcPct val="100000"/>
              </a:lnSpc>
              <a:buNone/>
            </a:pPr>
            <a:r>
              <a:rPr lang="tr-TR" b="1" dirty="0" smtClean="0">
                <a:solidFill>
                  <a:srgbClr val="C00000"/>
                </a:solidFill>
              </a:rPr>
              <a:t>Projenin Amacı		: </a:t>
            </a:r>
            <a:r>
              <a:rPr lang="tr-TR" b="1" dirty="0" smtClean="0"/>
              <a:t>Eğitim ve öğretimin iki önemli paydaşı olan Öğretmen ve Öğrencilerin birbirlerini daha iyi anlamaları sağlamak.</a:t>
            </a:r>
            <a:endParaRPr lang="tr-TR" dirty="0" smtClean="0"/>
          </a:p>
          <a:p>
            <a:pPr marL="0" indent="0" algn="just">
              <a:lnSpc>
                <a:spcPct val="100000"/>
              </a:lnSpc>
              <a:buNone/>
            </a:pPr>
            <a:r>
              <a:rPr lang="tr-TR" b="1" dirty="0" smtClean="0">
                <a:solidFill>
                  <a:srgbClr val="C00000"/>
                </a:solidFill>
              </a:rPr>
              <a:t>Projenin Kapsamı		: </a:t>
            </a:r>
            <a:r>
              <a:rPr lang="tr-TR" b="1" dirty="0" smtClean="0"/>
              <a:t>İlköğretim, Ortaöğretim  ve Liseler</a:t>
            </a:r>
            <a:endParaRPr lang="tr-TR" dirty="0" smtClean="0"/>
          </a:p>
          <a:p>
            <a:pPr marL="0" indent="0" algn="just">
              <a:lnSpc>
                <a:spcPct val="100000"/>
              </a:lnSpc>
              <a:buNone/>
            </a:pPr>
            <a:r>
              <a:rPr lang="tr-TR" b="1" dirty="0" smtClean="0">
                <a:solidFill>
                  <a:srgbClr val="C00000"/>
                </a:solidFill>
              </a:rPr>
              <a:t>Proje Faaliyetleri		: </a:t>
            </a:r>
            <a:r>
              <a:rPr lang="tr-TR" b="1" dirty="0" smtClean="0"/>
              <a:t>Resim, Şiir, Kompozisyon vb. etkinlikler…</a:t>
            </a:r>
            <a:endParaRPr lang="tr-TR" dirty="0" smtClean="0"/>
          </a:p>
          <a:p>
            <a:pPr marL="0" indent="0" algn="just">
              <a:lnSpc>
                <a:spcPct val="100000"/>
              </a:lnSpc>
              <a:buNone/>
            </a:pPr>
            <a:r>
              <a:rPr lang="tr-TR" b="1" dirty="0" smtClean="0"/>
              <a:t>(Okullarımızda kurulan Proje Yürütme Komisyonu aracılığıyla Resim, Şiir ve Kompozisyon dalında 1. Seçilen eserler İlçe Milli Eğitim Müdürlüğü Proje Yürütme Kuruluna gönderilerek bunların içinden üç alanda 1. olan Eser belirlenecektir.)</a:t>
            </a:r>
            <a:endParaRPr lang="tr-TR" dirty="0" smtClean="0"/>
          </a:p>
          <a:p>
            <a:pPr marL="0" indent="0" algn="just">
              <a:lnSpc>
                <a:spcPct val="100000"/>
              </a:lnSpc>
              <a:buNone/>
            </a:pPr>
            <a:endParaRPr lang="tr-TR" dirty="0"/>
          </a:p>
        </p:txBody>
      </p:sp>
    </p:spTree>
    <p:extLst>
      <p:ext uri="{BB962C8B-B14F-4D97-AF65-F5344CB8AC3E}">
        <p14:creationId xmlns:p14="http://schemas.microsoft.com/office/powerpoint/2010/main" val="4032562230"/>
      </p:ext>
    </p:extLst>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7200" b="1" dirty="0" smtClean="0">
                <a:solidFill>
                  <a:srgbClr val="92D050"/>
                </a:solidFill>
                <a:latin typeface="Comic Sans MS" pitchFamily="66" charset="0"/>
              </a:rPr>
              <a:t>YÜREĞİR YÜREĞİMİZ!</a:t>
            </a:r>
            <a:endParaRPr lang="tr-TR" sz="7200" b="1" dirty="0">
              <a:solidFill>
                <a:srgbClr val="92D050"/>
              </a:solidFill>
              <a:latin typeface="Comic Sans MS" pitchFamily="66" charset="0"/>
            </a:endParaRPr>
          </a:p>
        </p:txBody>
      </p:sp>
      <p:pic>
        <p:nvPicPr>
          <p:cNvPr id="4" name="0 Resim" descr="İçerik.jpg"/>
          <p:cNvPicPr>
            <a:picLocks noGrp="1"/>
          </p:cNvPicPr>
          <p:nvPr>
            <p:ph idx="1"/>
          </p:nvPr>
        </p:nvPicPr>
        <p:blipFill>
          <a:blip r:embed="rId2" cstate="print"/>
          <a:stretch>
            <a:fillRect/>
          </a:stretch>
        </p:blipFill>
        <p:spPr>
          <a:xfrm>
            <a:off x="1801092" y="2106323"/>
            <a:ext cx="7697337" cy="4177849"/>
          </a:xfrm>
          <a:prstGeom prst="rect">
            <a:avLst/>
          </a:prstGeom>
        </p:spPr>
      </p:pic>
    </p:spTree>
    <p:extLst>
      <p:ext uri="{BB962C8B-B14F-4D97-AF65-F5344CB8AC3E}">
        <p14:creationId xmlns:p14="http://schemas.microsoft.com/office/powerpoint/2010/main" val="1021827168"/>
      </p:ext>
    </p:extLst>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4800" b="1" dirty="0" smtClean="0">
                <a:solidFill>
                  <a:srgbClr val="92D050"/>
                </a:solidFill>
                <a:latin typeface="Comic Sans MS" pitchFamily="66" charset="0"/>
              </a:rPr>
              <a:t>DOĞAYLA BİRLİKTE DAHA GÜZEL YARINLARA! </a:t>
            </a:r>
            <a:endParaRPr lang="tr-TR" sz="4800" b="1" dirty="0">
              <a:solidFill>
                <a:srgbClr val="92D050"/>
              </a:solidFill>
              <a:latin typeface="Comic Sans MS" pitchFamily="66" charset="0"/>
            </a:endParaRPr>
          </a:p>
        </p:txBody>
      </p:sp>
      <p:sp>
        <p:nvSpPr>
          <p:cNvPr id="3" name="İçerik Yer Tutucusu 2"/>
          <p:cNvSpPr>
            <a:spLocks noGrp="1"/>
          </p:cNvSpPr>
          <p:nvPr>
            <p:ph idx="1"/>
          </p:nvPr>
        </p:nvSpPr>
        <p:spPr>
          <a:xfrm>
            <a:off x="838200" y="1684948"/>
            <a:ext cx="10515600" cy="4828394"/>
          </a:xfrm>
        </p:spPr>
        <p:txBody>
          <a:bodyPr>
            <a:noAutofit/>
          </a:bodyPr>
          <a:lstStyle/>
          <a:p>
            <a:pPr marL="0" indent="0" algn="just">
              <a:lnSpc>
                <a:spcPct val="110000"/>
              </a:lnSpc>
              <a:spcBef>
                <a:spcPts val="0"/>
              </a:spcBef>
              <a:buNone/>
            </a:pPr>
            <a:r>
              <a:rPr lang="tr-TR" b="1" dirty="0" smtClean="0">
                <a:solidFill>
                  <a:srgbClr val="C00000"/>
                </a:solidFill>
              </a:rPr>
              <a:t>Proje Kodu			: </a:t>
            </a:r>
            <a:r>
              <a:rPr lang="tr-TR" b="1" dirty="0" smtClean="0"/>
              <a:t>12</a:t>
            </a:r>
            <a:endParaRPr lang="tr-TR" dirty="0" smtClean="0"/>
          </a:p>
          <a:p>
            <a:pPr marL="0" indent="0" algn="just">
              <a:lnSpc>
                <a:spcPct val="110000"/>
              </a:lnSpc>
              <a:spcBef>
                <a:spcPts val="0"/>
              </a:spcBef>
              <a:buNone/>
            </a:pPr>
            <a:r>
              <a:rPr lang="tr-TR" b="1" dirty="0" smtClean="0">
                <a:solidFill>
                  <a:srgbClr val="C00000"/>
                </a:solidFill>
              </a:rPr>
              <a:t>Proje Adı			: </a:t>
            </a:r>
            <a:r>
              <a:rPr lang="tr-TR" b="1" dirty="0" smtClean="0"/>
              <a:t>Doğayla Birlikle Daha Güzel Yarınlara!</a:t>
            </a:r>
            <a:endParaRPr lang="tr-TR" dirty="0" smtClean="0"/>
          </a:p>
          <a:p>
            <a:pPr marL="0" indent="0" algn="just">
              <a:lnSpc>
                <a:spcPct val="110000"/>
              </a:lnSpc>
              <a:spcBef>
                <a:spcPts val="0"/>
              </a:spcBef>
              <a:buNone/>
            </a:pPr>
            <a:r>
              <a:rPr lang="tr-TR" b="1" dirty="0" smtClean="0">
                <a:solidFill>
                  <a:srgbClr val="C00000"/>
                </a:solidFill>
              </a:rPr>
              <a:t>Projenin Amacı		: </a:t>
            </a:r>
            <a:r>
              <a:rPr lang="tr-TR" b="1" dirty="0" smtClean="0"/>
              <a:t>Öğrencilerimizin kalplerinde doğa sevgisi oluşturarak, doğaya karşı daha duyarlı ve koruyucu olmalarını sağlamak.</a:t>
            </a:r>
            <a:endParaRPr lang="tr-TR" dirty="0" smtClean="0"/>
          </a:p>
          <a:p>
            <a:pPr marL="0" indent="0" algn="just">
              <a:lnSpc>
                <a:spcPct val="110000"/>
              </a:lnSpc>
              <a:spcBef>
                <a:spcPts val="0"/>
              </a:spcBef>
              <a:buNone/>
            </a:pPr>
            <a:r>
              <a:rPr lang="tr-TR" b="1" dirty="0" smtClean="0">
                <a:solidFill>
                  <a:srgbClr val="C00000"/>
                </a:solidFill>
              </a:rPr>
              <a:t>Projenin Kapsamı		: </a:t>
            </a:r>
            <a:r>
              <a:rPr lang="tr-TR" b="1" dirty="0" smtClean="0"/>
              <a:t>Ana Okulu, İlköğretim, Ortaöğretim  ve Liseler, Yay. Eğit.</a:t>
            </a:r>
            <a:endParaRPr lang="tr-TR" dirty="0" smtClean="0"/>
          </a:p>
          <a:p>
            <a:pPr marL="0" indent="0" algn="just">
              <a:lnSpc>
                <a:spcPct val="110000"/>
              </a:lnSpc>
              <a:spcBef>
                <a:spcPts val="0"/>
              </a:spcBef>
              <a:buNone/>
            </a:pPr>
            <a:r>
              <a:rPr lang="tr-TR" b="1" dirty="0" smtClean="0">
                <a:solidFill>
                  <a:srgbClr val="C00000"/>
                </a:solidFill>
              </a:rPr>
              <a:t>Proje Faaliyetleri		: </a:t>
            </a:r>
            <a:r>
              <a:rPr lang="tr-TR" b="1" dirty="0" smtClean="0"/>
              <a:t>Atık kağıt toplama, Atık pil toplama, Elektrik ve su tasarrufu hakkında seminerler düzenleme, Sınıflara ve okulun koridorlarına Afiş, Poster ve Sloganlar tasarlama ve asma</a:t>
            </a:r>
            <a:endParaRPr lang="tr-TR" dirty="0" smtClean="0"/>
          </a:p>
          <a:p>
            <a:pPr marL="0" indent="0" algn="just">
              <a:lnSpc>
                <a:spcPct val="110000"/>
              </a:lnSpc>
              <a:spcBef>
                <a:spcPts val="0"/>
              </a:spcBef>
              <a:buNone/>
            </a:pPr>
            <a:endParaRPr lang="tr-TR" dirty="0"/>
          </a:p>
        </p:txBody>
      </p:sp>
    </p:spTree>
    <p:extLst>
      <p:ext uri="{BB962C8B-B14F-4D97-AF65-F5344CB8AC3E}">
        <p14:creationId xmlns:p14="http://schemas.microsoft.com/office/powerpoint/2010/main" val="3279759986"/>
      </p:ext>
    </p:extLst>
  </p:cSld>
  <p:clrMapOvr>
    <a:masterClrMapping/>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118901"/>
          </a:xfrm>
        </p:spPr>
        <p:txBody>
          <a:bodyPr>
            <a:normAutofit fontScale="90000"/>
          </a:bodyPr>
          <a:lstStyle/>
          <a:p>
            <a:pPr algn="ctr"/>
            <a:r>
              <a:rPr lang="tr-TR" sz="8000" b="1" dirty="0" smtClean="0">
                <a:solidFill>
                  <a:srgbClr val="92D050"/>
                </a:solidFill>
                <a:latin typeface="Comic Sans MS" pitchFamily="66" charset="0"/>
              </a:rPr>
              <a:t>YÜREĞİR’İ RESMET!!</a:t>
            </a:r>
            <a:endParaRPr lang="tr-TR" sz="8000" b="1" dirty="0">
              <a:solidFill>
                <a:srgbClr val="92D050"/>
              </a:solidFill>
              <a:latin typeface="Comic Sans MS" pitchFamily="66" charset="0"/>
            </a:endParaRPr>
          </a:p>
        </p:txBody>
      </p:sp>
      <p:sp>
        <p:nvSpPr>
          <p:cNvPr id="3" name="İçerik Yer Tutucusu 2"/>
          <p:cNvSpPr>
            <a:spLocks noGrp="1"/>
          </p:cNvSpPr>
          <p:nvPr>
            <p:ph idx="1"/>
          </p:nvPr>
        </p:nvSpPr>
        <p:spPr/>
        <p:txBody>
          <a:bodyPr/>
          <a:lstStyle/>
          <a:p>
            <a:pPr marL="0" indent="0">
              <a:lnSpc>
                <a:spcPct val="100000"/>
              </a:lnSpc>
              <a:spcBef>
                <a:spcPts val="0"/>
              </a:spcBef>
              <a:buNone/>
            </a:pPr>
            <a:r>
              <a:rPr lang="tr-TR" b="1" dirty="0" smtClean="0">
                <a:solidFill>
                  <a:srgbClr val="C00000"/>
                </a:solidFill>
              </a:rPr>
              <a:t>Proje Kodu			: </a:t>
            </a:r>
            <a:r>
              <a:rPr lang="tr-TR" b="1" dirty="0" smtClean="0"/>
              <a:t>13</a:t>
            </a:r>
            <a:endParaRPr lang="tr-TR" dirty="0" smtClean="0"/>
          </a:p>
          <a:p>
            <a:pPr marL="0" indent="0">
              <a:lnSpc>
                <a:spcPct val="100000"/>
              </a:lnSpc>
              <a:spcBef>
                <a:spcPts val="0"/>
              </a:spcBef>
              <a:buNone/>
            </a:pPr>
            <a:r>
              <a:rPr lang="tr-TR" b="1" dirty="0" smtClean="0">
                <a:solidFill>
                  <a:srgbClr val="C00000"/>
                </a:solidFill>
              </a:rPr>
              <a:t>Proje Adı			: </a:t>
            </a:r>
            <a:r>
              <a:rPr lang="tr-TR" b="1" dirty="0" smtClean="0"/>
              <a:t>Yüreğir’i Resmet!</a:t>
            </a:r>
            <a:endParaRPr lang="tr-TR" dirty="0" smtClean="0"/>
          </a:p>
          <a:p>
            <a:pPr marL="0" indent="0">
              <a:lnSpc>
                <a:spcPct val="100000"/>
              </a:lnSpc>
              <a:spcBef>
                <a:spcPts val="0"/>
              </a:spcBef>
              <a:buNone/>
            </a:pPr>
            <a:r>
              <a:rPr lang="tr-TR" b="1" dirty="0" smtClean="0">
                <a:solidFill>
                  <a:srgbClr val="C00000"/>
                </a:solidFill>
              </a:rPr>
              <a:t>Projenin Amacı		: </a:t>
            </a:r>
            <a:r>
              <a:rPr lang="tr-TR" b="1" dirty="0" smtClean="0"/>
              <a:t>Öğrencilerimizin Yüreğir ilçesini daha iyi tanımalarını sağlamak ve resme karşı ilgilerini arttırmak.</a:t>
            </a:r>
            <a:endParaRPr lang="tr-TR" dirty="0" smtClean="0"/>
          </a:p>
          <a:p>
            <a:pPr marL="0" indent="0">
              <a:lnSpc>
                <a:spcPct val="100000"/>
              </a:lnSpc>
              <a:spcBef>
                <a:spcPts val="0"/>
              </a:spcBef>
              <a:buNone/>
            </a:pPr>
            <a:r>
              <a:rPr lang="tr-TR" b="1" dirty="0" smtClean="0">
                <a:solidFill>
                  <a:srgbClr val="C00000"/>
                </a:solidFill>
              </a:rPr>
              <a:t>Projenin Kapsamı		: </a:t>
            </a:r>
            <a:r>
              <a:rPr lang="tr-TR" b="1" dirty="0" smtClean="0"/>
              <a:t>Ana Okulu, İlköğretim, Ortaöğretim  ve Liseler, Yay. Eğit.</a:t>
            </a:r>
            <a:endParaRPr lang="tr-TR" dirty="0" smtClean="0"/>
          </a:p>
          <a:p>
            <a:pPr marL="0" indent="0">
              <a:lnSpc>
                <a:spcPct val="100000"/>
              </a:lnSpc>
              <a:spcBef>
                <a:spcPts val="0"/>
              </a:spcBef>
              <a:buNone/>
            </a:pPr>
            <a:r>
              <a:rPr lang="tr-TR" b="1" dirty="0" smtClean="0">
                <a:solidFill>
                  <a:srgbClr val="C00000"/>
                </a:solidFill>
              </a:rPr>
              <a:t> Proje Faaliyetleri		: </a:t>
            </a:r>
            <a:r>
              <a:rPr lang="tr-TR" b="1" dirty="0" smtClean="0"/>
              <a:t>Resim Kursları ve Sergileri açmak, Yarışmalar Düzenlemek</a:t>
            </a:r>
            <a:endParaRPr lang="tr-TR" dirty="0" smtClean="0"/>
          </a:p>
          <a:p>
            <a:pPr marL="0" indent="0">
              <a:lnSpc>
                <a:spcPct val="100000"/>
              </a:lnSpc>
              <a:spcBef>
                <a:spcPts val="0"/>
              </a:spcBef>
              <a:buNone/>
            </a:pPr>
            <a:endParaRPr lang="tr-TR" dirty="0"/>
          </a:p>
        </p:txBody>
      </p:sp>
    </p:spTree>
    <p:extLst>
      <p:ext uri="{BB962C8B-B14F-4D97-AF65-F5344CB8AC3E}">
        <p14:creationId xmlns:p14="http://schemas.microsoft.com/office/powerpoint/2010/main" val="454250985"/>
      </p:ext>
    </p:extLst>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103911"/>
          </a:xfrm>
        </p:spPr>
        <p:txBody>
          <a:bodyPr>
            <a:normAutofit/>
          </a:bodyPr>
          <a:lstStyle/>
          <a:p>
            <a:pPr algn="ctr"/>
            <a:r>
              <a:rPr lang="tr-TR" sz="6600" b="1" dirty="0" smtClean="0">
                <a:solidFill>
                  <a:srgbClr val="92D050"/>
                </a:solidFill>
                <a:latin typeface="Comic Sans MS" pitchFamily="66" charset="0"/>
              </a:rPr>
              <a:t>TEKNOLOJİ BİZ!</a:t>
            </a:r>
            <a:endParaRPr lang="tr-TR" sz="6600" b="1" dirty="0">
              <a:solidFill>
                <a:srgbClr val="92D050"/>
              </a:solidFill>
              <a:latin typeface="Comic Sans MS" pitchFamily="66" charset="0"/>
            </a:endParaRPr>
          </a:p>
        </p:txBody>
      </p:sp>
      <p:sp>
        <p:nvSpPr>
          <p:cNvPr id="3" name="İçerik Yer Tutucusu 2"/>
          <p:cNvSpPr>
            <a:spLocks noGrp="1"/>
          </p:cNvSpPr>
          <p:nvPr>
            <p:ph idx="1"/>
          </p:nvPr>
        </p:nvSpPr>
        <p:spPr/>
        <p:txBody>
          <a:bodyPr/>
          <a:lstStyle/>
          <a:p>
            <a:pPr marL="0" indent="0" algn="just">
              <a:lnSpc>
                <a:spcPct val="100000"/>
              </a:lnSpc>
              <a:spcBef>
                <a:spcPts val="0"/>
              </a:spcBef>
              <a:buNone/>
            </a:pPr>
            <a:r>
              <a:rPr lang="tr-TR" b="1" dirty="0" smtClean="0">
                <a:solidFill>
                  <a:srgbClr val="C00000"/>
                </a:solidFill>
              </a:rPr>
              <a:t>Proje Kodu			: </a:t>
            </a:r>
            <a:r>
              <a:rPr lang="tr-TR" b="1" dirty="0" smtClean="0"/>
              <a:t>14</a:t>
            </a:r>
            <a:endParaRPr lang="tr-TR" dirty="0" smtClean="0"/>
          </a:p>
          <a:p>
            <a:pPr marL="0" indent="0" algn="just">
              <a:lnSpc>
                <a:spcPct val="100000"/>
              </a:lnSpc>
              <a:spcBef>
                <a:spcPts val="0"/>
              </a:spcBef>
              <a:buNone/>
            </a:pPr>
            <a:r>
              <a:rPr lang="tr-TR" b="1" dirty="0" smtClean="0">
                <a:solidFill>
                  <a:srgbClr val="C00000"/>
                </a:solidFill>
              </a:rPr>
              <a:t>Proje Adı			: </a:t>
            </a:r>
            <a:r>
              <a:rPr lang="tr-TR" b="1" dirty="0" smtClean="0"/>
              <a:t>Teknoloji ve Biz!</a:t>
            </a:r>
            <a:endParaRPr lang="tr-TR" dirty="0" smtClean="0"/>
          </a:p>
          <a:p>
            <a:pPr marL="0" indent="0" algn="just">
              <a:lnSpc>
                <a:spcPct val="100000"/>
              </a:lnSpc>
              <a:spcBef>
                <a:spcPts val="0"/>
              </a:spcBef>
              <a:buNone/>
            </a:pPr>
            <a:r>
              <a:rPr lang="tr-TR" b="1" dirty="0" smtClean="0">
                <a:solidFill>
                  <a:srgbClr val="C00000"/>
                </a:solidFill>
              </a:rPr>
              <a:t>Projenin Amacı		: </a:t>
            </a:r>
            <a:r>
              <a:rPr lang="tr-TR" b="1" dirty="0" smtClean="0"/>
              <a:t>Öğrencilerimize Teknolojiyi doğru ve yerinde kullanma alışkanlığı kazandırmak.</a:t>
            </a:r>
            <a:endParaRPr lang="tr-TR" dirty="0" smtClean="0"/>
          </a:p>
          <a:p>
            <a:pPr marL="0" indent="0" algn="just">
              <a:lnSpc>
                <a:spcPct val="100000"/>
              </a:lnSpc>
              <a:spcBef>
                <a:spcPts val="0"/>
              </a:spcBef>
              <a:buNone/>
            </a:pPr>
            <a:r>
              <a:rPr lang="tr-TR" b="1" dirty="0" smtClean="0">
                <a:solidFill>
                  <a:srgbClr val="C00000"/>
                </a:solidFill>
              </a:rPr>
              <a:t>Projenin Kapsamı		: </a:t>
            </a:r>
            <a:r>
              <a:rPr lang="tr-TR" b="1" dirty="0" smtClean="0"/>
              <a:t>Ana Okulu, İlköğretim, Ortaöğretim  ve Liseler.</a:t>
            </a:r>
            <a:endParaRPr lang="tr-TR" dirty="0" smtClean="0"/>
          </a:p>
          <a:p>
            <a:pPr marL="0" indent="0" algn="just">
              <a:lnSpc>
                <a:spcPct val="100000"/>
              </a:lnSpc>
              <a:spcBef>
                <a:spcPts val="0"/>
              </a:spcBef>
              <a:buNone/>
            </a:pPr>
            <a:r>
              <a:rPr lang="tr-TR" b="1" dirty="0" smtClean="0"/>
              <a:t> </a:t>
            </a:r>
            <a:r>
              <a:rPr lang="tr-TR" b="1" dirty="0" smtClean="0">
                <a:solidFill>
                  <a:srgbClr val="C00000"/>
                </a:solidFill>
              </a:rPr>
              <a:t>Proje Faaliyetleri		: </a:t>
            </a:r>
            <a:r>
              <a:rPr lang="tr-TR" b="1" dirty="0" smtClean="0"/>
              <a:t>Seminerler, Yarışmalar, Afiş ve Slogan Çalışmaları</a:t>
            </a:r>
            <a:endParaRPr lang="tr-TR" dirty="0" smtClean="0"/>
          </a:p>
          <a:p>
            <a:pPr marL="0" indent="0" algn="just">
              <a:lnSpc>
                <a:spcPct val="100000"/>
              </a:lnSpc>
              <a:spcBef>
                <a:spcPts val="0"/>
              </a:spcBef>
              <a:buNone/>
            </a:pPr>
            <a:r>
              <a:rPr lang="tr-TR" b="1" dirty="0" smtClean="0"/>
              <a:t> </a:t>
            </a:r>
            <a:endParaRPr lang="tr-TR" dirty="0" smtClean="0"/>
          </a:p>
          <a:p>
            <a:pPr marL="0" indent="0" algn="just">
              <a:lnSpc>
                <a:spcPct val="100000"/>
              </a:lnSpc>
              <a:spcBef>
                <a:spcPts val="0"/>
              </a:spcBef>
              <a:buNone/>
            </a:pPr>
            <a:endParaRPr lang="tr-TR" dirty="0"/>
          </a:p>
        </p:txBody>
      </p:sp>
    </p:spTree>
    <p:extLst>
      <p:ext uri="{BB962C8B-B14F-4D97-AF65-F5344CB8AC3E}">
        <p14:creationId xmlns:p14="http://schemas.microsoft.com/office/powerpoint/2010/main" val="4184130980"/>
      </p:ext>
    </p:extLst>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81286"/>
          </a:xfrm>
        </p:spPr>
        <p:txBody>
          <a:bodyPr>
            <a:normAutofit fontScale="90000"/>
          </a:bodyPr>
          <a:lstStyle/>
          <a:p>
            <a:pPr algn="ctr"/>
            <a:r>
              <a:rPr lang="tr-TR" sz="8000" b="1" dirty="0" smtClean="0">
                <a:solidFill>
                  <a:srgbClr val="92D050"/>
                </a:solidFill>
                <a:latin typeface="Comic Sans MS" pitchFamily="66" charset="0"/>
              </a:rPr>
              <a:t>KOÇUM BENİM!</a:t>
            </a:r>
            <a:endParaRPr lang="tr-TR" sz="8000" b="1" dirty="0">
              <a:solidFill>
                <a:srgbClr val="92D050"/>
              </a:solidFill>
              <a:latin typeface="Comic Sans MS" pitchFamily="66" charset="0"/>
            </a:endParaRPr>
          </a:p>
        </p:txBody>
      </p:sp>
      <p:sp>
        <p:nvSpPr>
          <p:cNvPr id="3" name="İçerik Yer Tutucusu 2"/>
          <p:cNvSpPr>
            <a:spLocks noGrp="1"/>
          </p:cNvSpPr>
          <p:nvPr>
            <p:ph idx="1"/>
          </p:nvPr>
        </p:nvSpPr>
        <p:spPr>
          <a:xfrm>
            <a:off x="824133" y="1356376"/>
            <a:ext cx="10515600" cy="5008100"/>
          </a:xfrm>
        </p:spPr>
        <p:txBody>
          <a:bodyPr>
            <a:noAutofit/>
          </a:bodyPr>
          <a:lstStyle/>
          <a:p>
            <a:pPr marL="0" indent="0" algn="just">
              <a:lnSpc>
                <a:spcPct val="110000"/>
              </a:lnSpc>
              <a:spcBef>
                <a:spcPts val="0"/>
              </a:spcBef>
              <a:buNone/>
            </a:pPr>
            <a:r>
              <a:rPr lang="tr-TR" sz="2700" b="1" dirty="0" smtClean="0">
                <a:solidFill>
                  <a:srgbClr val="C00000"/>
                </a:solidFill>
              </a:rPr>
              <a:t>Proje Kodu			: </a:t>
            </a:r>
            <a:r>
              <a:rPr lang="tr-TR" sz="2700" b="1" dirty="0" smtClean="0"/>
              <a:t>15</a:t>
            </a:r>
            <a:endParaRPr lang="tr-TR" sz="2700" dirty="0" smtClean="0"/>
          </a:p>
          <a:p>
            <a:pPr marL="0" indent="0" algn="just">
              <a:lnSpc>
                <a:spcPct val="110000"/>
              </a:lnSpc>
              <a:spcBef>
                <a:spcPts val="0"/>
              </a:spcBef>
              <a:buNone/>
            </a:pPr>
            <a:r>
              <a:rPr lang="tr-TR" sz="2700" b="1" dirty="0" smtClean="0">
                <a:solidFill>
                  <a:srgbClr val="C00000"/>
                </a:solidFill>
              </a:rPr>
              <a:t>Proje Adı			: </a:t>
            </a:r>
            <a:r>
              <a:rPr lang="tr-TR" sz="2700" b="1" dirty="0" smtClean="0"/>
              <a:t>Koçum Benim!</a:t>
            </a:r>
            <a:endParaRPr lang="tr-TR" sz="2700" dirty="0" smtClean="0"/>
          </a:p>
          <a:p>
            <a:pPr marL="0" indent="0" algn="just">
              <a:lnSpc>
                <a:spcPct val="110000"/>
              </a:lnSpc>
              <a:spcBef>
                <a:spcPts val="0"/>
              </a:spcBef>
              <a:buNone/>
            </a:pPr>
            <a:r>
              <a:rPr lang="tr-TR" sz="2700" b="1" dirty="0" smtClean="0">
                <a:solidFill>
                  <a:srgbClr val="C00000"/>
                </a:solidFill>
              </a:rPr>
              <a:t>Projenin Amacı		: </a:t>
            </a:r>
            <a:r>
              <a:rPr lang="tr-TR" sz="2700" b="1" dirty="0" smtClean="0"/>
              <a:t>Öğrencilerimize arkadaş sevgisini, saygısını ve sorumluluğunu kazandırmak.</a:t>
            </a:r>
            <a:endParaRPr lang="tr-TR" sz="2700" dirty="0" smtClean="0"/>
          </a:p>
          <a:p>
            <a:pPr marL="0" indent="0" algn="just">
              <a:lnSpc>
                <a:spcPct val="110000"/>
              </a:lnSpc>
              <a:spcBef>
                <a:spcPts val="0"/>
              </a:spcBef>
              <a:buNone/>
            </a:pPr>
            <a:r>
              <a:rPr lang="tr-TR" sz="2700" b="1" dirty="0" smtClean="0">
                <a:solidFill>
                  <a:srgbClr val="C00000"/>
                </a:solidFill>
              </a:rPr>
              <a:t>Projenin Kapsamı		: </a:t>
            </a:r>
            <a:r>
              <a:rPr lang="tr-TR" sz="2700" b="1" dirty="0" smtClean="0"/>
              <a:t>İlköğretim, Ortaöğretim  ve Liseler</a:t>
            </a:r>
            <a:endParaRPr lang="tr-TR" sz="2700" dirty="0" smtClean="0"/>
          </a:p>
          <a:p>
            <a:pPr marL="0" indent="0" algn="just">
              <a:lnSpc>
                <a:spcPct val="110000"/>
              </a:lnSpc>
              <a:spcBef>
                <a:spcPts val="0"/>
              </a:spcBef>
              <a:buNone/>
            </a:pPr>
            <a:r>
              <a:rPr lang="tr-TR" sz="2700" b="1" dirty="0" smtClean="0">
                <a:solidFill>
                  <a:srgbClr val="C00000"/>
                </a:solidFill>
              </a:rPr>
              <a:t>Proje Faaliyetleri		: </a:t>
            </a:r>
            <a:r>
              <a:rPr lang="tr-TR" sz="2700" b="1" dirty="0" smtClean="0"/>
              <a:t>Öğrencileri ilgi ve yeteneklerine göre belirli sayılar halinde Öğretmenlerin rehberliğine verecek. Rehber öğretmenler de sorumluluğu altında bulanan öğrencileri birbirleriyle ikişerli eşleştirerek birbirlerine ders çalışmak disiplin Kuralarına uymak vb. durumlarda birbirlerine yardımcı olmaları sağlanacak ve birbirlerinden sorumlu olacaklar.Afiş, Slogan vb. etkinliklerle bu proje desteklenecek.</a:t>
            </a:r>
            <a:endParaRPr lang="tr-TR" sz="2700" dirty="0" smtClean="0"/>
          </a:p>
          <a:p>
            <a:pPr marL="0" indent="0" algn="just">
              <a:lnSpc>
                <a:spcPct val="110000"/>
              </a:lnSpc>
              <a:spcBef>
                <a:spcPts val="0"/>
              </a:spcBef>
              <a:buNone/>
            </a:pPr>
            <a:endParaRPr lang="tr-TR" sz="2700" dirty="0"/>
          </a:p>
        </p:txBody>
      </p:sp>
    </p:spTree>
    <p:extLst>
      <p:ext uri="{BB962C8B-B14F-4D97-AF65-F5344CB8AC3E}">
        <p14:creationId xmlns:p14="http://schemas.microsoft.com/office/powerpoint/2010/main" val="3160906380"/>
      </p:ext>
    </p:extLst>
  </p:cSld>
  <p:clrMapOvr>
    <a:masterClrMapping/>
  </p:clrMapOvr>
  <p:transition>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365125"/>
            <a:ext cx="10789693" cy="1325563"/>
          </a:xfrm>
        </p:spPr>
        <p:txBody>
          <a:bodyPr>
            <a:normAutofit/>
          </a:bodyPr>
          <a:lstStyle/>
          <a:p>
            <a:pPr algn="ctr"/>
            <a:r>
              <a:rPr lang="tr-TR" sz="5400" b="1" dirty="0" smtClean="0">
                <a:solidFill>
                  <a:srgbClr val="92D050"/>
                </a:solidFill>
                <a:latin typeface="Comic Sans MS" pitchFamily="66" charset="0"/>
              </a:rPr>
              <a:t>BENİM De BİR ÖNERİM VAR!</a:t>
            </a:r>
            <a:endParaRPr lang="tr-TR" sz="5400" b="1" dirty="0">
              <a:solidFill>
                <a:srgbClr val="92D050"/>
              </a:solidFill>
              <a:latin typeface="Comic Sans MS" pitchFamily="66" charset="0"/>
            </a:endParaRPr>
          </a:p>
        </p:txBody>
      </p:sp>
      <p:sp>
        <p:nvSpPr>
          <p:cNvPr id="3" name="İçerik Yer Tutucusu 2"/>
          <p:cNvSpPr>
            <a:spLocks noGrp="1"/>
          </p:cNvSpPr>
          <p:nvPr>
            <p:ph idx="1"/>
          </p:nvPr>
        </p:nvSpPr>
        <p:spPr/>
        <p:txBody>
          <a:bodyPr>
            <a:normAutofit fontScale="92500" lnSpcReduction="10000"/>
          </a:bodyPr>
          <a:lstStyle/>
          <a:p>
            <a:pPr marL="0" indent="0">
              <a:lnSpc>
                <a:spcPct val="110000"/>
              </a:lnSpc>
              <a:spcBef>
                <a:spcPts val="0"/>
              </a:spcBef>
              <a:buNone/>
            </a:pPr>
            <a:r>
              <a:rPr lang="tr-TR" b="1" dirty="0" smtClean="0">
                <a:solidFill>
                  <a:srgbClr val="C00000"/>
                </a:solidFill>
              </a:rPr>
              <a:t>Proje Kodu			: </a:t>
            </a:r>
            <a:r>
              <a:rPr lang="tr-TR" b="1" dirty="0" smtClean="0"/>
              <a:t>16</a:t>
            </a:r>
            <a:endParaRPr lang="tr-TR" dirty="0" smtClean="0"/>
          </a:p>
          <a:p>
            <a:pPr marL="0" indent="0">
              <a:lnSpc>
                <a:spcPct val="110000"/>
              </a:lnSpc>
              <a:spcBef>
                <a:spcPts val="0"/>
              </a:spcBef>
              <a:buNone/>
            </a:pPr>
            <a:r>
              <a:rPr lang="tr-TR" b="1" dirty="0" smtClean="0">
                <a:solidFill>
                  <a:srgbClr val="C00000"/>
                </a:solidFill>
              </a:rPr>
              <a:t>Proje Adı			: </a:t>
            </a:r>
            <a:r>
              <a:rPr lang="tr-TR" b="1" dirty="0" smtClean="0"/>
              <a:t>Benim de Bir Önerim Var!</a:t>
            </a:r>
            <a:endParaRPr lang="tr-TR" dirty="0" smtClean="0"/>
          </a:p>
          <a:p>
            <a:pPr marL="0" indent="0">
              <a:lnSpc>
                <a:spcPct val="110000"/>
              </a:lnSpc>
              <a:spcBef>
                <a:spcPts val="0"/>
              </a:spcBef>
              <a:buNone/>
            </a:pPr>
            <a:r>
              <a:rPr lang="tr-TR" b="1" dirty="0" smtClean="0">
                <a:solidFill>
                  <a:srgbClr val="C00000"/>
                </a:solidFill>
              </a:rPr>
              <a:t>Projenin Amacı		:</a:t>
            </a:r>
            <a:r>
              <a:rPr lang="tr-TR" sz="3000" b="1" dirty="0" smtClean="0"/>
              <a:t>Öğrencilerimize</a:t>
            </a:r>
            <a:r>
              <a:rPr lang="tr-TR" b="1" dirty="0" smtClean="0"/>
              <a:t> değerli olduklarını hissettirerek onların fikirlerine önem vermek.</a:t>
            </a:r>
            <a:endParaRPr lang="tr-TR" dirty="0" smtClean="0"/>
          </a:p>
          <a:p>
            <a:pPr marL="0" indent="0">
              <a:lnSpc>
                <a:spcPct val="110000"/>
              </a:lnSpc>
              <a:spcBef>
                <a:spcPts val="0"/>
              </a:spcBef>
              <a:buNone/>
            </a:pPr>
            <a:r>
              <a:rPr lang="tr-TR" b="1" dirty="0" smtClean="0">
                <a:solidFill>
                  <a:srgbClr val="C00000"/>
                </a:solidFill>
              </a:rPr>
              <a:t>Projenin Kapsamı		:</a:t>
            </a:r>
            <a:r>
              <a:rPr lang="tr-TR" b="1" dirty="0" smtClean="0"/>
              <a:t>İlköğretim, Ortaöğretim  ve Liseler, Yay. Eğit.</a:t>
            </a:r>
            <a:endParaRPr lang="tr-TR" dirty="0" smtClean="0"/>
          </a:p>
          <a:p>
            <a:pPr marL="0" indent="0">
              <a:lnSpc>
                <a:spcPct val="110000"/>
              </a:lnSpc>
              <a:spcBef>
                <a:spcPts val="0"/>
              </a:spcBef>
              <a:buNone/>
            </a:pPr>
            <a:r>
              <a:rPr lang="tr-TR" b="1" dirty="0" smtClean="0">
                <a:solidFill>
                  <a:srgbClr val="C00000"/>
                </a:solidFill>
              </a:rPr>
              <a:t>Proje Faaliyetleri		: </a:t>
            </a:r>
            <a:r>
              <a:rPr lang="tr-TR" b="1" dirty="0" smtClean="0"/>
              <a:t>Öğrencilerimizin Eğitim ve Öğretimin geliştirilmesi açısından önerilerini okulda oluşturan bir komisyon tarafından incelenerek rapor halinde İlçe Milli Eğitim Müdürlüğü </a:t>
            </a:r>
            <a:r>
              <a:rPr lang="tr-TR" b="1" i="1" dirty="0" smtClean="0"/>
              <a:t>“Proje Yürütme Kuruluna” </a:t>
            </a:r>
            <a:r>
              <a:rPr lang="tr-TR" b="1" dirty="0" smtClean="0"/>
              <a:t>sunacaklar ve bu komisyon buradaki önerileri bir rapor halinde </a:t>
            </a:r>
            <a:r>
              <a:rPr lang="tr-TR" b="1" u="sng" dirty="0" smtClean="0"/>
              <a:t>tavsiye niteliğinde</a:t>
            </a:r>
            <a:r>
              <a:rPr lang="tr-TR" b="1" dirty="0" smtClean="0"/>
              <a:t> İl Milli Eğitim Müdürlüğüne Sunacaktır.</a:t>
            </a:r>
            <a:endParaRPr lang="tr-TR" dirty="0" smtClean="0"/>
          </a:p>
          <a:p>
            <a:pPr marL="0" indent="0">
              <a:lnSpc>
                <a:spcPct val="110000"/>
              </a:lnSpc>
              <a:spcBef>
                <a:spcPts val="0"/>
              </a:spcBef>
              <a:buNone/>
            </a:pPr>
            <a:endParaRPr lang="tr-TR" dirty="0"/>
          </a:p>
        </p:txBody>
      </p:sp>
    </p:spTree>
    <p:extLst>
      <p:ext uri="{BB962C8B-B14F-4D97-AF65-F5344CB8AC3E}">
        <p14:creationId xmlns:p14="http://schemas.microsoft.com/office/powerpoint/2010/main" val="871222034"/>
      </p:ext>
    </p:extLst>
  </p:cSld>
  <p:clrMapOvr>
    <a:masterClrMapping/>
  </p:clrMapOvr>
  <p:transition>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8000" b="1" dirty="0" smtClean="0">
                <a:solidFill>
                  <a:srgbClr val="92D050"/>
                </a:solidFill>
                <a:latin typeface="Comic Sans MS" pitchFamily="66" charset="0"/>
              </a:rPr>
              <a:t>AYIN OKULU!</a:t>
            </a:r>
            <a:endParaRPr lang="tr-TR" sz="8000" b="1" dirty="0">
              <a:solidFill>
                <a:srgbClr val="92D050"/>
              </a:solidFill>
              <a:latin typeface="Comic Sans MS" pitchFamily="66" charset="0"/>
            </a:endParaRPr>
          </a:p>
        </p:txBody>
      </p:sp>
      <p:sp>
        <p:nvSpPr>
          <p:cNvPr id="3" name="İçerik Yer Tutucusu 2"/>
          <p:cNvSpPr>
            <a:spLocks noGrp="1"/>
          </p:cNvSpPr>
          <p:nvPr>
            <p:ph idx="1"/>
          </p:nvPr>
        </p:nvSpPr>
        <p:spPr/>
        <p:txBody>
          <a:bodyPr/>
          <a:lstStyle/>
          <a:p>
            <a:pPr marL="0" indent="0">
              <a:lnSpc>
                <a:spcPct val="100000"/>
              </a:lnSpc>
              <a:spcBef>
                <a:spcPts val="0"/>
              </a:spcBef>
              <a:buNone/>
            </a:pPr>
            <a:r>
              <a:rPr lang="tr-TR" b="1" dirty="0" smtClean="0">
                <a:solidFill>
                  <a:srgbClr val="C00000"/>
                </a:solidFill>
              </a:rPr>
              <a:t>Proje Kodu			: </a:t>
            </a:r>
            <a:r>
              <a:rPr lang="tr-TR" b="1" dirty="0" smtClean="0"/>
              <a:t>17</a:t>
            </a:r>
            <a:endParaRPr lang="tr-TR" dirty="0" smtClean="0"/>
          </a:p>
          <a:p>
            <a:pPr marL="0" indent="0">
              <a:lnSpc>
                <a:spcPct val="100000"/>
              </a:lnSpc>
              <a:spcBef>
                <a:spcPts val="0"/>
              </a:spcBef>
              <a:buNone/>
            </a:pPr>
            <a:r>
              <a:rPr lang="tr-TR" b="1" dirty="0" smtClean="0">
                <a:solidFill>
                  <a:srgbClr val="C00000"/>
                </a:solidFill>
              </a:rPr>
              <a:t>Proje Adı			: </a:t>
            </a:r>
            <a:r>
              <a:rPr lang="tr-TR" b="1" dirty="0" smtClean="0"/>
              <a:t>Ayın Okulu!</a:t>
            </a:r>
            <a:endParaRPr lang="tr-TR" dirty="0" smtClean="0"/>
          </a:p>
          <a:p>
            <a:pPr marL="0" indent="0">
              <a:lnSpc>
                <a:spcPct val="100000"/>
              </a:lnSpc>
              <a:spcBef>
                <a:spcPts val="0"/>
              </a:spcBef>
              <a:buNone/>
            </a:pPr>
            <a:r>
              <a:rPr lang="tr-TR" b="1" dirty="0" smtClean="0">
                <a:solidFill>
                  <a:srgbClr val="C00000"/>
                </a:solidFill>
              </a:rPr>
              <a:t>Projenin Amacı		: </a:t>
            </a:r>
            <a:r>
              <a:rPr lang="tr-TR" b="1" dirty="0" smtClean="0"/>
              <a:t>Okullarımızı eğitim öğretim açısından daha yaşanılabilir bir hale getirmek.</a:t>
            </a:r>
            <a:endParaRPr lang="tr-TR" dirty="0" smtClean="0"/>
          </a:p>
          <a:p>
            <a:pPr marL="0" indent="0">
              <a:lnSpc>
                <a:spcPct val="100000"/>
              </a:lnSpc>
              <a:spcBef>
                <a:spcPts val="0"/>
              </a:spcBef>
              <a:buNone/>
            </a:pPr>
            <a:r>
              <a:rPr lang="tr-TR" b="1" dirty="0" smtClean="0">
                <a:solidFill>
                  <a:srgbClr val="C00000"/>
                </a:solidFill>
              </a:rPr>
              <a:t>Projenin Kapsamı		: </a:t>
            </a:r>
            <a:r>
              <a:rPr lang="tr-TR" b="1" dirty="0" smtClean="0"/>
              <a:t>Ana Okulu, İlköğretim, Ortaöğretim  ve Liseler</a:t>
            </a:r>
            <a:endParaRPr lang="tr-TR" dirty="0" smtClean="0"/>
          </a:p>
          <a:p>
            <a:pPr marL="0" indent="0">
              <a:lnSpc>
                <a:spcPct val="100000"/>
              </a:lnSpc>
              <a:spcBef>
                <a:spcPts val="0"/>
              </a:spcBef>
              <a:buNone/>
            </a:pPr>
            <a:r>
              <a:rPr lang="tr-TR" b="1" dirty="0" smtClean="0">
                <a:solidFill>
                  <a:srgbClr val="C00000"/>
                </a:solidFill>
              </a:rPr>
              <a:t>Proje Faaliyetleri		: </a:t>
            </a:r>
            <a:r>
              <a:rPr lang="tr-TR" b="1" dirty="0" smtClean="0"/>
              <a:t>Okullarımızın “</a:t>
            </a:r>
            <a:r>
              <a:rPr lang="tr-TR" b="1" i="1" dirty="0" smtClean="0"/>
              <a:t>Yüreğir Yüreğimiz</a:t>
            </a:r>
            <a:r>
              <a:rPr lang="tr-TR" b="1" dirty="0" smtClean="0"/>
              <a:t>” projesi kapsamında gerçekleştirmiş olduğu çalışma raporları doğrultusunda her ay bir okulumuz “Ayın Okulu” seçilerek ilan edilecektir.</a:t>
            </a:r>
            <a:endParaRPr lang="tr-TR" dirty="0" smtClean="0"/>
          </a:p>
          <a:p>
            <a:pPr marL="0" indent="0">
              <a:lnSpc>
                <a:spcPct val="100000"/>
              </a:lnSpc>
              <a:spcBef>
                <a:spcPts val="0"/>
              </a:spcBef>
              <a:buNone/>
            </a:pPr>
            <a:endParaRPr lang="tr-TR" dirty="0"/>
          </a:p>
        </p:txBody>
      </p:sp>
    </p:spTree>
    <p:extLst>
      <p:ext uri="{BB962C8B-B14F-4D97-AF65-F5344CB8AC3E}">
        <p14:creationId xmlns:p14="http://schemas.microsoft.com/office/powerpoint/2010/main" val="793268325"/>
      </p:ext>
    </p:extLst>
  </p:cSld>
  <p:clrMapOvr>
    <a:masterClrMapping/>
  </p:clrMapOvr>
  <p:transition>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8000" b="1" dirty="0" smtClean="0">
                <a:solidFill>
                  <a:srgbClr val="92D050"/>
                </a:solidFill>
                <a:latin typeface="Comic Sans MS" pitchFamily="66" charset="0"/>
              </a:rPr>
              <a:t>ÇOCUK VE ATATÜRK!</a:t>
            </a:r>
            <a:endParaRPr lang="tr-TR" sz="8000" b="1" dirty="0">
              <a:solidFill>
                <a:srgbClr val="92D050"/>
              </a:solidFill>
              <a:latin typeface="Comic Sans MS" pitchFamily="66" charset="0"/>
            </a:endParaRPr>
          </a:p>
        </p:txBody>
      </p:sp>
      <p:sp>
        <p:nvSpPr>
          <p:cNvPr id="3" name="İçerik Yer Tutucusu 2"/>
          <p:cNvSpPr>
            <a:spLocks noGrp="1"/>
          </p:cNvSpPr>
          <p:nvPr>
            <p:ph idx="1"/>
          </p:nvPr>
        </p:nvSpPr>
        <p:spPr/>
        <p:txBody>
          <a:bodyPr>
            <a:normAutofit lnSpcReduction="10000"/>
          </a:bodyPr>
          <a:lstStyle/>
          <a:p>
            <a:pPr marL="0" indent="0" algn="just">
              <a:lnSpc>
                <a:spcPct val="150000"/>
              </a:lnSpc>
              <a:spcBef>
                <a:spcPts val="0"/>
              </a:spcBef>
              <a:buNone/>
            </a:pPr>
            <a:r>
              <a:rPr lang="tr-TR" b="1" dirty="0" smtClean="0">
                <a:solidFill>
                  <a:srgbClr val="C00000"/>
                </a:solidFill>
              </a:rPr>
              <a:t>Proje Kodu			: </a:t>
            </a:r>
            <a:r>
              <a:rPr lang="tr-TR" b="1" dirty="0" smtClean="0"/>
              <a:t>18</a:t>
            </a:r>
            <a:endParaRPr lang="tr-TR" dirty="0" smtClean="0"/>
          </a:p>
          <a:p>
            <a:pPr marL="0" indent="0" algn="just">
              <a:lnSpc>
                <a:spcPct val="150000"/>
              </a:lnSpc>
              <a:spcBef>
                <a:spcPts val="0"/>
              </a:spcBef>
              <a:buNone/>
            </a:pPr>
            <a:r>
              <a:rPr lang="tr-TR" b="1" dirty="0" smtClean="0">
                <a:solidFill>
                  <a:srgbClr val="C00000"/>
                </a:solidFill>
              </a:rPr>
              <a:t>Proje Adı			: </a:t>
            </a:r>
            <a:r>
              <a:rPr lang="tr-TR" b="1" dirty="0" smtClean="0"/>
              <a:t>Çocuk ve Atatürk!</a:t>
            </a:r>
            <a:endParaRPr lang="tr-TR" dirty="0" smtClean="0"/>
          </a:p>
          <a:p>
            <a:pPr marL="0" indent="0" algn="just">
              <a:lnSpc>
                <a:spcPct val="150000"/>
              </a:lnSpc>
              <a:spcBef>
                <a:spcPts val="0"/>
              </a:spcBef>
              <a:buNone/>
            </a:pPr>
            <a:r>
              <a:rPr lang="tr-TR" b="1" dirty="0" smtClean="0">
                <a:solidFill>
                  <a:srgbClr val="C00000"/>
                </a:solidFill>
              </a:rPr>
              <a:t>Projenin Amacı		:</a:t>
            </a:r>
            <a:r>
              <a:rPr lang="tr-TR" b="1" dirty="0" smtClean="0"/>
              <a:t>Öğrencilerimizde Atatürk Sevgisini canlı tutmak.</a:t>
            </a:r>
            <a:endParaRPr lang="tr-TR" dirty="0" smtClean="0"/>
          </a:p>
          <a:p>
            <a:pPr marL="0" indent="0" algn="just">
              <a:lnSpc>
                <a:spcPct val="150000"/>
              </a:lnSpc>
              <a:spcBef>
                <a:spcPts val="0"/>
              </a:spcBef>
              <a:buNone/>
            </a:pPr>
            <a:r>
              <a:rPr lang="tr-TR" b="1" dirty="0" smtClean="0">
                <a:solidFill>
                  <a:srgbClr val="C00000"/>
                </a:solidFill>
              </a:rPr>
              <a:t>Projenin Kapsamı		: </a:t>
            </a:r>
            <a:r>
              <a:rPr lang="tr-TR" b="1" dirty="0" smtClean="0"/>
              <a:t>Ana Okulu, İlköğretim, Ortaöğretim</a:t>
            </a:r>
            <a:endParaRPr lang="tr-TR" dirty="0" smtClean="0"/>
          </a:p>
          <a:p>
            <a:pPr marL="0" indent="0" algn="just">
              <a:lnSpc>
                <a:spcPct val="150000"/>
              </a:lnSpc>
              <a:spcBef>
                <a:spcPts val="0"/>
              </a:spcBef>
              <a:buNone/>
            </a:pPr>
            <a:r>
              <a:rPr lang="tr-TR" b="1" dirty="0" smtClean="0">
                <a:solidFill>
                  <a:srgbClr val="C00000"/>
                </a:solidFill>
              </a:rPr>
              <a:t>Proje Faaliyetleri		:</a:t>
            </a:r>
            <a:r>
              <a:rPr lang="tr-TR" b="1" dirty="0" smtClean="0"/>
              <a:t>Resim, şiir, Kompozisyon Çalışmaları, Anıtkabir Ziyareti.</a:t>
            </a:r>
            <a:endParaRPr lang="tr-TR" dirty="0" smtClean="0"/>
          </a:p>
          <a:p>
            <a:pPr marL="0" indent="0" algn="just">
              <a:lnSpc>
                <a:spcPct val="150000"/>
              </a:lnSpc>
              <a:spcBef>
                <a:spcPts val="0"/>
              </a:spcBef>
              <a:buNone/>
            </a:pPr>
            <a:endParaRPr lang="tr-TR" dirty="0"/>
          </a:p>
        </p:txBody>
      </p:sp>
    </p:spTree>
    <p:extLst>
      <p:ext uri="{BB962C8B-B14F-4D97-AF65-F5344CB8AC3E}">
        <p14:creationId xmlns:p14="http://schemas.microsoft.com/office/powerpoint/2010/main" val="793268325"/>
      </p:ext>
    </p:extLst>
  </p:cSld>
  <p:clrMapOvr>
    <a:masterClrMapping/>
  </p:clrMapOvr>
  <p:transition>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365125"/>
            <a:ext cx="12191999" cy="1325563"/>
          </a:xfrm>
        </p:spPr>
        <p:txBody>
          <a:bodyPr>
            <a:noAutofit/>
          </a:bodyPr>
          <a:lstStyle/>
          <a:p>
            <a:pPr algn="ctr"/>
            <a:r>
              <a:rPr lang="tr-TR" sz="5400" b="1" dirty="0" smtClean="0">
                <a:solidFill>
                  <a:srgbClr val="92D050"/>
                </a:solidFill>
                <a:latin typeface="Comic Sans MS" pitchFamily="66" charset="0"/>
              </a:rPr>
              <a:t>HAYAT VER Kİ HAYAT BULASIN!</a:t>
            </a:r>
            <a:endParaRPr lang="tr-TR" sz="5400" b="1" dirty="0">
              <a:solidFill>
                <a:srgbClr val="92D050"/>
              </a:solidFill>
              <a:latin typeface="Comic Sans MS" pitchFamily="66" charset="0"/>
            </a:endParaRPr>
          </a:p>
        </p:txBody>
      </p:sp>
      <p:sp>
        <p:nvSpPr>
          <p:cNvPr id="3" name="İçerik Yer Tutucusu 2"/>
          <p:cNvSpPr>
            <a:spLocks noGrp="1"/>
          </p:cNvSpPr>
          <p:nvPr>
            <p:ph idx="1"/>
          </p:nvPr>
        </p:nvSpPr>
        <p:spPr/>
        <p:txBody>
          <a:bodyPr>
            <a:normAutofit lnSpcReduction="10000"/>
          </a:bodyPr>
          <a:lstStyle/>
          <a:p>
            <a:pPr marL="0" indent="0" algn="just">
              <a:lnSpc>
                <a:spcPct val="150000"/>
              </a:lnSpc>
              <a:spcBef>
                <a:spcPts val="0"/>
              </a:spcBef>
              <a:buNone/>
            </a:pPr>
            <a:r>
              <a:rPr lang="tr-TR" b="1" dirty="0" smtClean="0">
                <a:solidFill>
                  <a:srgbClr val="C00000"/>
                </a:solidFill>
              </a:rPr>
              <a:t>Proje Kodu			: </a:t>
            </a:r>
            <a:r>
              <a:rPr lang="tr-TR" b="1" dirty="0" smtClean="0"/>
              <a:t>19</a:t>
            </a:r>
            <a:endParaRPr lang="tr-TR" dirty="0" smtClean="0"/>
          </a:p>
          <a:p>
            <a:pPr marL="0" indent="0" algn="just">
              <a:lnSpc>
                <a:spcPct val="150000"/>
              </a:lnSpc>
              <a:spcBef>
                <a:spcPts val="0"/>
              </a:spcBef>
              <a:buNone/>
            </a:pPr>
            <a:r>
              <a:rPr lang="tr-TR" b="1" dirty="0" smtClean="0">
                <a:solidFill>
                  <a:srgbClr val="C00000"/>
                </a:solidFill>
              </a:rPr>
              <a:t>Proje Adı			:</a:t>
            </a:r>
            <a:r>
              <a:rPr lang="tr-TR" b="1" dirty="0" smtClean="0"/>
              <a:t>Hayat Ver ki Hayat Bulasın!</a:t>
            </a:r>
            <a:endParaRPr lang="tr-TR" dirty="0" smtClean="0"/>
          </a:p>
          <a:p>
            <a:pPr marL="0" indent="0" algn="just">
              <a:lnSpc>
                <a:spcPct val="150000"/>
              </a:lnSpc>
              <a:spcBef>
                <a:spcPts val="0"/>
              </a:spcBef>
              <a:buNone/>
            </a:pPr>
            <a:r>
              <a:rPr lang="tr-TR" b="1" dirty="0" smtClean="0">
                <a:solidFill>
                  <a:srgbClr val="C00000"/>
                </a:solidFill>
              </a:rPr>
              <a:t>Projenin Amacı		:</a:t>
            </a:r>
            <a:r>
              <a:rPr lang="tr-TR" b="1" dirty="0" smtClean="0"/>
              <a:t>Sağlığın önemini kavratmak.</a:t>
            </a:r>
            <a:endParaRPr lang="tr-TR" dirty="0" smtClean="0"/>
          </a:p>
          <a:p>
            <a:pPr marL="0" indent="0" algn="just">
              <a:lnSpc>
                <a:spcPct val="150000"/>
              </a:lnSpc>
              <a:spcBef>
                <a:spcPts val="0"/>
              </a:spcBef>
              <a:buNone/>
            </a:pPr>
            <a:r>
              <a:rPr lang="tr-TR" b="1" dirty="0" smtClean="0">
                <a:solidFill>
                  <a:srgbClr val="C00000"/>
                </a:solidFill>
              </a:rPr>
              <a:t>Projenin Kapsamı		:</a:t>
            </a:r>
            <a:r>
              <a:rPr lang="tr-TR" b="1" dirty="0" smtClean="0"/>
              <a:t>İlköğretim, Ortaöğretim ve Liseler, Yay. Eğit., Öğretmen ve Veliler</a:t>
            </a:r>
            <a:endParaRPr lang="tr-TR" dirty="0" smtClean="0"/>
          </a:p>
          <a:p>
            <a:pPr marL="0" indent="0" algn="just">
              <a:lnSpc>
                <a:spcPct val="150000"/>
              </a:lnSpc>
              <a:spcBef>
                <a:spcPts val="0"/>
              </a:spcBef>
              <a:buNone/>
            </a:pPr>
            <a:r>
              <a:rPr lang="tr-TR" b="1" dirty="0" smtClean="0">
                <a:solidFill>
                  <a:srgbClr val="C00000"/>
                </a:solidFill>
              </a:rPr>
              <a:t>Proje Faaliyetleri		:</a:t>
            </a:r>
            <a:r>
              <a:rPr lang="tr-TR" b="1" dirty="0" smtClean="0"/>
              <a:t>Kan Bağışı Yapmak, Organ Bağısında Bulunmak, Afiş ve Sloganlar Hazırlamak.</a:t>
            </a:r>
            <a:endParaRPr lang="tr-TR" dirty="0" smtClean="0"/>
          </a:p>
          <a:p>
            <a:pPr marL="0" indent="0" algn="just">
              <a:lnSpc>
                <a:spcPct val="150000"/>
              </a:lnSpc>
              <a:spcBef>
                <a:spcPts val="0"/>
              </a:spcBef>
              <a:buNone/>
            </a:pPr>
            <a:endParaRPr lang="tr-TR" dirty="0"/>
          </a:p>
        </p:txBody>
      </p:sp>
    </p:spTree>
    <p:extLst>
      <p:ext uri="{BB962C8B-B14F-4D97-AF65-F5344CB8AC3E}">
        <p14:creationId xmlns:p14="http://schemas.microsoft.com/office/powerpoint/2010/main" val="793268325"/>
      </p:ext>
    </p:extLst>
  </p:cSld>
  <p:clrMapOvr>
    <a:masterClrMapping/>
  </p:clrMapOvr>
  <p:transition>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9784" y="365126"/>
            <a:ext cx="11542426" cy="969000"/>
          </a:xfrm>
        </p:spPr>
        <p:txBody>
          <a:bodyPr>
            <a:noAutofit/>
          </a:bodyPr>
          <a:lstStyle/>
          <a:p>
            <a:pPr algn="ctr"/>
            <a:r>
              <a:rPr lang="tr-TR" sz="4000" b="1" dirty="0" smtClean="0">
                <a:solidFill>
                  <a:srgbClr val="92D050"/>
                </a:solidFill>
                <a:latin typeface="Comic Sans MS" pitchFamily="66" charset="0"/>
              </a:rPr>
              <a:t>DENGELİ VE SAĞLIKLI BESLENİYORUM!</a:t>
            </a:r>
            <a:endParaRPr lang="tr-TR" sz="4000" b="1" dirty="0">
              <a:solidFill>
                <a:srgbClr val="92D050"/>
              </a:solidFill>
              <a:latin typeface="Comic Sans MS" pitchFamily="66" charset="0"/>
            </a:endParaRPr>
          </a:p>
        </p:txBody>
      </p:sp>
      <p:sp>
        <p:nvSpPr>
          <p:cNvPr id="3" name="İçerik Yer Tutucusu 2"/>
          <p:cNvSpPr>
            <a:spLocks noGrp="1"/>
          </p:cNvSpPr>
          <p:nvPr>
            <p:ph idx="1"/>
          </p:nvPr>
        </p:nvSpPr>
        <p:spPr/>
        <p:txBody>
          <a:bodyPr>
            <a:normAutofit fontScale="92500"/>
          </a:bodyPr>
          <a:lstStyle/>
          <a:p>
            <a:pPr marL="0" indent="0" algn="just">
              <a:lnSpc>
                <a:spcPct val="150000"/>
              </a:lnSpc>
              <a:spcBef>
                <a:spcPts val="0"/>
              </a:spcBef>
              <a:buNone/>
            </a:pPr>
            <a:r>
              <a:rPr lang="tr-TR" b="1" dirty="0" smtClean="0">
                <a:solidFill>
                  <a:srgbClr val="C00000"/>
                </a:solidFill>
              </a:rPr>
              <a:t>Proje Kodu			: </a:t>
            </a:r>
            <a:r>
              <a:rPr lang="tr-TR" b="1" dirty="0" smtClean="0"/>
              <a:t>20</a:t>
            </a:r>
            <a:endParaRPr lang="tr-TR" dirty="0" smtClean="0"/>
          </a:p>
          <a:p>
            <a:pPr marL="0" indent="0" algn="just">
              <a:lnSpc>
                <a:spcPct val="150000"/>
              </a:lnSpc>
              <a:spcBef>
                <a:spcPts val="0"/>
              </a:spcBef>
              <a:buNone/>
            </a:pPr>
            <a:r>
              <a:rPr lang="tr-TR" b="1" dirty="0" smtClean="0">
                <a:solidFill>
                  <a:srgbClr val="C00000"/>
                </a:solidFill>
              </a:rPr>
              <a:t>Proje Adı			:</a:t>
            </a:r>
            <a:r>
              <a:rPr lang="tr-TR" b="1" dirty="0" smtClean="0"/>
              <a:t>Dengeli ve sağlıklı besleniyorum!</a:t>
            </a:r>
            <a:endParaRPr lang="tr-TR" dirty="0" smtClean="0"/>
          </a:p>
          <a:p>
            <a:pPr marL="0" indent="0" algn="just">
              <a:lnSpc>
                <a:spcPct val="150000"/>
              </a:lnSpc>
              <a:spcBef>
                <a:spcPts val="0"/>
              </a:spcBef>
              <a:buNone/>
            </a:pPr>
            <a:r>
              <a:rPr lang="tr-TR" b="1" dirty="0" smtClean="0">
                <a:solidFill>
                  <a:srgbClr val="C00000"/>
                </a:solidFill>
              </a:rPr>
              <a:t>Projenin Amacı		:</a:t>
            </a:r>
            <a:r>
              <a:rPr lang="tr-TR" b="1" dirty="0" smtClean="0"/>
              <a:t>Öğrencilerimizin Dengeli ve sağlıklı beslenmelerini sağlamak.</a:t>
            </a:r>
            <a:endParaRPr lang="tr-TR" dirty="0" smtClean="0"/>
          </a:p>
          <a:p>
            <a:pPr marL="0" indent="0" algn="just">
              <a:lnSpc>
                <a:spcPct val="150000"/>
              </a:lnSpc>
              <a:spcBef>
                <a:spcPts val="0"/>
              </a:spcBef>
              <a:buNone/>
            </a:pPr>
            <a:r>
              <a:rPr lang="tr-TR" b="1" dirty="0" smtClean="0">
                <a:solidFill>
                  <a:srgbClr val="C00000"/>
                </a:solidFill>
              </a:rPr>
              <a:t>Projenin Kapsamı		:</a:t>
            </a:r>
            <a:r>
              <a:rPr lang="tr-TR" b="1" dirty="0" smtClean="0"/>
              <a:t>Ana Okulu, İlköğretim,Ortaöğretim  ve Liseler,</a:t>
            </a:r>
            <a:endParaRPr lang="tr-TR" dirty="0" smtClean="0"/>
          </a:p>
          <a:p>
            <a:pPr marL="0" indent="0" algn="just">
              <a:lnSpc>
                <a:spcPct val="150000"/>
              </a:lnSpc>
              <a:spcBef>
                <a:spcPts val="0"/>
              </a:spcBef>
              <a:buNone/>
            </a:pPr>
            <a:r>
              <a:rPr lang="tr-TR" b="1" dirty="0" smtClean="0">
                <a:solidFill>
                  <a:srgbClr val="C00000"/>
                </a:solidFill>
              </a:rPr>
              <a:t>Proje Faaliyetleri		:</a:t>
            </a:r>
            <a:r>
              <a:rPr lang="tr-TR" b="1" dirty="0" smtClean="0"/>
              <a:t>Okul Kantinlerinin Sürekli Denetlenmesi, Seminer, Panel vb. etkinlikler yapma.</a:t>
            </a:r>
            <a:endParaRPr lang="tr-TR" dirty="0" smtClean="0"/>
          </a:p>
          <a:p>
            <a:pPr marL="0" indent="0" algn="just">
              <a:lnSpc>
                <a:spcPct val="150000"/>
              </a:lnSpc>
              <a:spcBef>
                <a:spcPts val="0"/>
              </a:spcBef>
              <a:buNone/>
            </a:pPr>
            <a:endParaRPr lang="tr-TR" dirty="0"/>
          </a:p>
        </p:txBody>
      </p:sp>
    </p:spTree>
    <p:extLst>
      <p:ext uri="{BB962C8B-B14F-4D97-AF65-F5344CB8AC3E}">
        <p14:creationId xmlns:p14="http://schemas.microsoft.com/office/powerpoint/2010/main" val="793268325"/>
      </p:ext>
    </p:extLst>
  </p:cSld>
  <p:clrMapOvr>
    <a:masterClrMapping/>
  </p:clrMapOvr>
  <p:transition>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90176"/>
            <a:ext cx="10515600" cy="998980"/>
          </a:xfrm>
        </p:spPr>
        <p:txBody>
          <a:bodyPr>
            <a:normAutofit fontScale="90000"/>
          </a:bodyPr>
          <a:lstStyle/>
          <a:p>
            <a:pPr algn="ctr"/>
            <a:r>
              <a:rPr lang="tr-TR" sz="8000" b="1" dirty="0" smtClean="0">
                <a:solidFill>
                  <a:srgbClr val="92D050"/>
                </a:solidFill>
                <a:latin typeface="Comic Sans MS" pitchFamily="66" charset="0"/>
              </a:rPr>
              <a:t>SİHİRLİ KÖŞEM</a:t>
            </a:r>
            <a:endParaRPr lang="tr-TR" sz="8000" b="1" dirty="0">
              <a:solidFill>
                <a:srgbClr val="92D050"/>
              </a:solidFill>
              <a:latin typeface="Comic Sans MS" pitchFamily="66" charset="0"/>
            </a:endParaRPr>
          </a:p>
        </p:txBody>
      </p:sp>
      <p:sp>
        <p:nvSpPr>
          <p:cNvPr id="3" name="İçerik Yer Tutucusu 2"/>
          <p:cNvSpPr>
            <a:spLocks noGrp="1"/>
          </p:cNvSpPr>
          <p:nvPr>
            <p:ph idx="1"/>
          </p:nvPr>
        </p:nvSpPr>
        <p:spPr>
          <a:xfrm>
            <a:off x="824132" y="1488000"/>
            <a:ext cx="10515600" cy="5166018"/>
          </a:xfrm>
        </p:spPr>
        <p:txBody>
          <a:bodyPr>
            <a:noAutofit/>
          </a:bodyPr>
          <a:lstStyle/>
          <a:p>
            <a:pPr marL="0" indent="0" algn="just">
              <a:lnSpc>
                <a:spcPct val="100000"/>
              </a:lnSpc>
              <a:spcBef>
                <a:spcPts val="0"/>
              </a:spcBef>
              <a:buNone/>
            </a:pPr>
            <a:r>
              <a:rPr lang="tr-TR" sz="2600" b="1" dirty="0">
                <a:solidFill>
                  <a:srgbClr val="C00000"/>
                </a:solidFill>
              </a:rPr>
              <a:t>Proje Kodu			: </a:t>
            </a:r>
            <a:r>
              <a:rPr lang="tr-TR" sz="2600" b="1" dirty="0"/>
              <a:t>21</a:t>
            </a:r>
            <a:endParaRPr lang="tr-TR" sz="2600" dirty="0"/>
          </a:p>
          <a:p>
            <a:pPr marL="0" indent="0" algn="just">
              <a:lnSpc>
                <a:spcPct val="100000"/>
              </a:lnSpc>
              <a:spcBef>
                <a:spcPts val="0"/>
              </a:spcBef>
              <a:buNone/>
            </a:pPr>
            <a:r>
              <a:rPr lang="tr-TR" sz="2600" b="1" dirty="0">
                <a:solidFill>
                  <a:srgbClr val="C00000"/>
                </a:solidFill>
              </a:rPr>
              <a:t>Proje Adı			:</a:t>
            </a:r>
            <a:r>
              <a:rPr lang="tr-TR" sz="2600" b="1" dirty="0"/>
              <a:t>Sihirli Köşem!</a:t>
            </a:r>
            <a:endParaRPr lang="tr-TR" sz="2600" dirty="0"/>
          </a:p>
          <a:p>
            <a:pPr marL="0" indent="0" algn="just">
              <a:lnSpc>
                <a:spcPct val="100000"/>
              </a:lnSpc>
              <a:spcBef>
                <a:spcPts val="0"/>
              </a:spcBef>
              <a:buNone/>
            </a:pPr>
            <a:r>
              <a:rPr lang="tr-TR" sz="2600" b="1" dirty="0">
                <a:solidFill>
                  <a:srgbClr val="C00000"/>
                </a:solidFill>
              </a:rPr>
              <a:t>Projenin Amacı		: </a:t>
            </a:r>
            <a:r>
              <a:rPr lang="tr-TR" sz="2600" b="1" dirty="0"/>
              <a:t>Öğrencilerimizin okula karşı ilgilerini artırarak , okulda daha fazla zaman geçirmelerini sağlamak.</a:t>
            </a:r>
            <a:endParaRPr lang="tr-TR" sz="2600" dirty="0"/>
          </a:p>
          <a:p>
            <a:pPr marL="0" indent="0" algn="just">
              <a:lnSpc>
                <a:spcPct val="100000"/>
              </a:lnSpc>
              <a:spcBef>
                <a:spcPts val="0"/>
              </a:spcBef>
              <a:buNone/>
            </a:pPr>
            <a:r>
              <a:rPr lang="tr-TR" sz="2600" b="1" dirty="0"/>
              <a:t>Projenin </a:t>
            </a:r>
            <a:r>
              <a:rPr lang="tr-TR" sz="2600" b="1" dirty="0" smtClean="0"/>
              <a:t>Kapsamı	</a:t>
            </a:r>
            <a:r>
              <a:rPr lang="tr-TR" sz="2600" b="1" dirty="0"/>
              <a:t>	:Ana Okulu, İlköğretim</a:t>
            </a:r>
            <a:r>
              <a:rPr lang="tr-TR" sz="2600" b="1" dirty="0" smtClean="0"/>
              <a:t>, Ortaöğretim  </a:t>
            </a:r>
            <a:r>
              <a:rPr lang="tr-TR" sz="2600" b="1" dirty="0"/>
              <a:t>ve Liseler</a:t>
            </a:r>
            <a:r>
              <a:rPr lang="tr-TR" sz="2600" b="1" dirty="0" smtClean="0"/>
              <a:t>, Ram</a:t>
            </a:r>
            <a:endParaRPr lang="tr-TR" sz="2600" dirty="0" smtClean="0"/>
          </a:p>
          <a:p>
            <a:pPr marL="0" indent="0" algn="just">
              <a:lnSpc>
                <a:spcPct val="100000"/>
              </a:lnSpc>
              <a:spcBef>
                <a:spcPts val="0"/>
              </a:spcBef>
              <a:buNone/>
            </a:pPr>
            <a:r>
              <a:rPr lang="tr-TR" sz="2600" b="1" dirty="0" smtClean="0">
                <a:solidFill>
                  <a:srgbClr val="C00000"/>
                </a:solidFill>
              </a:rPr>
              <a:t>Proje Faaliyetleri		: </a:t>
            </a:r>
            <a:r>
              <a:rPr lang="tr-TR" sz="2600" b="1" dirty="0" smtClean="0"/>
              <a:t>Okulumuzun belirli alanlarında öğrencilerimizin ilgi ve yeteneklerine göre çeşitli çalışmalar yapmak. Örneğin; Enler Köşesi, Dinimi Doğru Öğreniyorum Köşesi, Etik Değerler Köşesi, Milli Değerler Köşesi, Örnek Şahsiyetler Köşesi, Çukurova’nın Kültürü Köşesi, Öncü Bilim Adamları Köşesi, Güzel Sanat ve Estetik Değerler Köşesi, Sözün Ustaları Köşesi, Okulumuza Katkıda Bulunanlar Köşesi vb.</a:t>
            </a:r>
            <a:endParaRPr lang="tr-TR" sz="2600" dirty="0" smtClean="0"/>
          </a:p>
          <a:p>
            <a:pPr marL="0" indent="0" algn="just">
              <a:lnSpc>
                <a:spcPct val="100000"/>
              </a:lnSpc>
              <a:spcBef>
                <a:spcPts val="0"/>
              </a:spcBef>
              <a:buNone/>
            </a:pPr>
            <a:endParaRPr lang="tr-TR" sz="2600" dirty="0"/>
          </a:p>
        </p:txBody>
      </p:sp>
    </p:spTree>
    <p:extLst>
      <p:ext uri="{BB962C8B-B14F-4D97-AF65-F5344CB8AC3E}">
        <p14:creationId xmlns:p14="http://schemas.microsoft.com/office/powerpoint/2010/main" val="793268325"/>
      </p:ext>
    </p:extLst>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19098"/>
          </a:xfrm>
        </p:spPr>
        <p:txBody>
          <a:bodyPr>
            <a:noAutofit/>
          </a:bodyPr>
          <a:lstStyle/>
          <a:p>
            <a:pPr algn="ctr"/>
            <a:r>
              <a:rPr lang="tr-TR" sz="4800" b="1" dirty="0" smtClean="0">
                <a:solidFill>
                  <a:srgbClr val="92D050"/>
                </a:solidFill>
                <a:latin typeface="Comic Sans MS" pitchFamily="66" charset="0"/>
              </a:rPr>
              <a:t>PROJENİN HAZIRLIK AŞAMASI</a:t>
            </a:r>
            <a:endParaRPr lang="tr-TR" sz="4800" b="1" dirty="0">
              <a:solidFill>
                <a:srgbClr val="92D050"/>
              </a:solidFill>
              <a:latin typeface="Comic Sans MS" pitchFamily="66" charset="0"/>
            </a:endParaRPr>
          </a:p>
        </p:txBody>
      </p:sp>
      <p:sp>
        <p:nvSpPr>
          <p:cNvPr id="3" name="İçerik Yer Tutucusu 2"/>
          <p:cNvSpPr>
            <a:spLocks noGrp="1"/>
          </p:cNvSpPr>
          <p:nvPr>
            <p:ph idx="1"/>
          </p:nvPr>
        </p:nvSpPr>
        <p:spPr>
          <a:xfrm>
            <a:off x="838200" y="1378634"/>
            <a:ext cx="10515600" cy="4798329"/>
          </a:xfrm>
        </p:spPr>
        <p:txBody>
          <a:bodyPr>
            <a:noAutofit/>
          </a:bodyPr>
          <a:lstStyle/>
          <a:p>
            <a:pPr marL="0" lvl="0" indent="0" algn="just">
              <a:lnSpc>
                <a:spcPct val="100000"/>
              </a:lnSpc>
              <a:buNone/>
            </a:pPr>
            <a:r>
              <a:rPr lang="tr-TR" b="1" dirty="0" smtClean="0"/>
              <a:t>	</a:t>
            </a:r>
            <a:r>
              <a:rPr lang="tr-TR" b="1" dirty="0" smtClean="0">
                <a:cs typeface="Arial" pitchFamily="34" charset="0"/>
              </a:rPr>
              <a:t>Yüreğir </a:t>
            </a:r>
            <a:r>
              <a:rPr lang="tr-TR" b="1" dirty="0">
                <a:cs typeface="Arial" pitchFamily="34" charset="0"/>
              </a:rPr>
              <a:t>İlçe Milli Eğitim Müdürü Mehmet KILINÇ’ın talimatları doğrultusunda , Yüreğir İlçe Milli Eğitim Müdürlüğü Proje Yürütme Kurulu tarafından projenin paydaşları ve ihtiyaçları hususunda bir ön inceleme yapılarak çalışmalara başlanılmıştır.</a:t>
            </a:r>
          </a:p>
          <a:p>
            <a:pPr marL="0" indent="0" algn="just">
              <a:lnSpc>
                <a:spcPct val="100000"/>
              </a:lnSpc>
              <a:buNone/>
            </a:pPr>
            <a:r>
              <a:rPr lang="tr-TR" b="1" dirty="0">
                <a:cs typeface="Arial" pitchFamily="34" charset="0"/>
              </a:rPr>
              <a:t> 	</a:t>
            </a:r>
            <a:r>
              <a:rPr lang="tr-TR" b="1" dirty="0" smtClean="0">
                <a:cs typeface="Arial" pitchFamily="34" charset="0"/>
              </a:rPr>
              <a:t>	Bu </a:t>
            </a:r>
            <a:r>
              <a:rPr lang="tr-TR" b="1" dirty="0">
                <a:cs typeface="Arial" pitchFamily="34" charset="0"/>
              </a:rPr>
              <a:t>proje, Yüreğir İlçe Milli Eğitim Müdürlüğü bünyesinde eğitim öğretim veren tüm okullarımız ve bu okullarımızda eğitim gören öğrencilerimiz ile öğretmen ve velilerimizin el ele vererek Yüreğir’deki eğitimin kalitesini arttırmayı hedeflemiştir.</a:t>
            </a:r>
          </a:p>
          <a:p>
            <a:pPr marL="0" indent="0" algn="just">
              <a:lnSpc>
                <a:spcPct val="100000"/>
              </a:lnSpc>
              <a:buNone/>
            </a:pPr>
            <a:r>
              <a:rPr lang="tr-TR" b="1" cap="small" dirty="0">
                <a:cs typeface="Arial" pitchFamily="34" charset="0"/>
              </a:rPr>
              <a:t> </a:t>
            </a:r>
            <a:r>
              <a:rPr lang="tr-TR" b="1" dirty="0" smtClean="0">
                <a:cs typeface="Arial" pitchFamily="34" charset="0"/>
              </a:rPr>
              <a:t>		Belirli bir hazırlık safhasından sonra projelerimiz şekillenmiş ve uygulanmaya hazır hale getirilmiştir.</a:t>
            </a:r>
            <a:endParaRPr lang="tr-TR" b="1" dirty="0">
              <a:cs typeface="Arial" pitchFamily="34" charset="0"/>
            </a:endParaRPr>
          </a:p>
        </p:txBody>
      </p:sp>
    </p:spTree>
    <p:extLst>
      <p:ext uri="{BB962C8B-B14F-4D97-AF65-F5344CB8AC3E}">
        <p14:creationId xmlns:p14="http://schemas.microsoft.com/office/powerpoint/2010/main" val="1878883607"/>
      </p:ext>
    </p:extLst>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178862"/>
          </a:xfrm>
        </p:spPr>
        <p:txBody>
          <a:bodyPr>
            <a:normAutofit fontScale="90000"/>
          </a:bodyPr>
          <a:lstStyle/>
          <a:p>
            <a:pPr algn="ctr"/>
            <a:r>
              <a:rPr lang="tr-TR" sz="8000" b="1" dirty="0" smtClean="0">
                <a:solidFill>
                  <a:srgbClr val="92D050"/>
                </a:solidFill>
                <a:latin typeface="Comic Sans MS" pitchFamily="66" charset="0"/>
              </a:rPr>
              <a:t>ÖRNEK ŞAHSİYETLER</a:t>
            </a:r>
            <a:endParaRPr lang="tr-TR" sz="8000" b="1" dirty="0">
              <a:solidFill>
                <a:srgbClr val="92D050"/>
              </a:solidFill>
              <a:latin typeface="Comic Sans MS" pitchFamily="66" charset="0"/>
            </a:endParaRPr>
          </a:p>
        </p:txBody>
      </p:sp>
      <p:sp>
        <p:nvSpPr>
          <p:cNvPr id="3" name="İçerik Yer Tutucusu 2"/>
          <p:cNvSpPr>
            <a:spLocks noGrp="1"/>
          </p:cNvSpPr>
          <p:nvPr>
            <p:ph idx="1"/>
          </p:nvPr>
        </p:nvSpPr>
        <p:spPr>
          <a:xfrm>
            <a:off x="838200" y="1825625"/>
            <a:ext cx="10515600" cy="4462634"/>
          </a:xfrm>
        </p:spPr>
        <p:txBody>
          <a:bodyPr>
            <a:noAutofit/>
          </a:bodyPr>
          <a:lstStyle/>
          <a:p>
            <a:pPr marL="0" indent="0">
              <a:buNone/>
            </a:pPr>
            <a:r>
              <a:rPr lang="tr-TR" b="1" dirty="0"/>
              <a:t> </a:t>
            </a:r>
            <a:r>
              <a:rPr lang="tr-TR" b="1" dirty="0" smtClean="0">
                <a:solidFill>
                  <a:srgbClr val="C00000"/>
                </a:solidFill>
              </a:rPr>
              <a:t>Proje </a:t>
            </a:r>
            <a:r>
              <a:rPr lang="tr-TR" b="1" dirty="0">
                <a:solidFill>
                  <a:srgbClr val="C00000"/>
                </a:solidFill>
              </a:rPr>
              <a:t>Kodu			</a:t>
            </a:r>
            <a:r>
              <a:rPr lang="tr-TR" b="1" dirty="0" smtClean="0">
                <a:solidFill>
                  <a:srgbClr val="C00000"/>
                </a:solidFill>
              </a:rPr>
              <a:t>: </a:t>
            </a:r>
            <a:r>
              <a:rPr lang="tr-TR" b="1" dirty="0" smtClean="0"/>
              <a:t>22</a:t>
            </a:r>
            <a:endParaRPr lang="tr-TR" dirty="0"/>
          </a:p>
          <a:p>
            <a:pPr marL="0" indent="0">
              <a:buNone/>
            </a:pPr>
            <a:r>
              <a:rPr lang="tr-TR" b="1" dirty="0">
                <a:solidFill>
                  <a:srgbClr val="C00000"/>
                </a:solidFill>
              </a:rPr>
              <a:t>Proje Adı			:</a:t>
            </a:r>
            <a:r>
              <a:rPr lang="tr-TR" b="1" dirty="0"/>
              <a:t>Örnek Şahsiyetler!</a:t>
            </a:r>
            <a:endParaRPr lang="tr-TR" dirty="0"/>
          </a:p>
          <a:p>
            <a:pPr marL="0" indent="0">
              <a:buNone/>
            </a:pPr>
            <a:r>
              <a:rPr lang="tr-TR" b="1" dirty="0">
                <a:solidFill>
                  <a:srgbClr val="C00000"/>
                </a:solidFill>
              </a:rPr>
              <a:t>Projenin Amacı		: </a:t>
            </a:r>
            <a:r>
              <a:rPr lang="tr-TR" b="1" dirty="0"/>
              <a:t>Örnek şahsiyetlerin öğrencilerimiz tarafından tanınması, bu kişilerin görevlerini , yaptıkları işleri ve kısacası onlar hakkında bilgi sahibi olmaları amaçlanmıştır.</a:t>
            </a:r>
            <a:endParaRPr lang="tr-TR" dirty="0"/>
          </a:p>
          <a:p>
            <a:pPr marL="0" indent="0">
              <a:buNone/>
            </a:pPr>
            <a:r>
              <a:rPr lang="tr-TR" b="1" dirty="0">
                <a:solidFill>
                  <a:srgbClr val="C00000"/>
                </a:solidFill>
              </a:rPr>
              <a:t>Projenin Kapsamı	</a:t>
            </a:r>
            <a:r>
              <a:rPr lang="tr-TR" b="1" dirty="0" smtClean="0">
                <a:solidFill>
                  <a:srgbClr val="C00000"/>
                </a:solidFill>
              </a:rPr>
              <a:t>	:</a:t>
            </a:r>
            <a:r>
              <a:rPr lang="tr-TR" b="1" dirty="0"/>
              <a:t>Ana Okulu, İlköğretim</a:t>
            </a:r>
            <a:r>
              <a:rPr lang="tr-TR" b="1" dirty="0" smtClean="0"/>
              <a:t>, Ortaöğretim  </a:t>
            </a:r>
            <a:r>
              <a:rPr lang="tr-TR" b="1" dirty="0"/>
              <a:t>ve </a:t>
            </a:r>
            <a:r>
              <a:rPr lang="tr-TR" b="1" dirty="0" smtClean="0"/>
              <a:t>Liseler, Ram</a:t>
            </a:r>
            <a:endParaRPr lang="tr-TR" dirty="0"/>
          </a:p>
          <a:p>
            <a:pPr marL="0" indent="0" algn="just">
              <a:buNone/>
            </a:pPr>
            <a:r>
              <a:rPr lang="tr-TR" b="1" dirty="0"/>
              <a:t> </a:t>
            </a:r>
            <a:r>
              <a:rPr lang="tr-TR" b="1" dirty="0">
                <a:solidFill>
                  <a:srgbClr val="C00000"/>
                </a:solidFill>
              </a:rPr>
              <a:t>Proje Faaliyetleri	</a:t>
            </a:r>
            <a:r>
              <a:rPr lang="tr-TR" b="1" dirty="0" smtClean="0">
                <a:solidFill>
                  <a:srgbClr val="C00000"/>
                </a:solidFill>
              </a:rPr>
              <a:t>	:</a:t>
            </a:r>
            <a:r>
              <a:rPr lang="tr-TR" b="1" dirty="0"/>
              <a:t>Cumhurbaşkanı, Başbakan, Bakan ve Milletvekilleri, Vali, Kaymakam, İl ve İlçe Müdürü vb. makamların ziyareti</a:t>
            </a:r>
            <a:r>
              <a:rPr lang="tr-TR" b="1" dirty="0" smtClean="0"/>
              <a:t>.</a:t>
            </a:r>
            <a:endParaRPr lang="tr-TR" dirty="0"/>
          </a:p>
        </p:txBody>
      </p:sp>
    </p:spTree>
    <p:extLst>
      <p:ext uri="{BB962C8B-B14F-4D97-AF65-F5344CB8AC3E}">
        <p14:creationId xmlns:p14="http://schemas.microsoft.com/office/powerpoint/2010/main" val="242786343"/>
      </p:ext>
    </p:extLst>
  </p:cSld>
  <p:clrMapOvr>
    <a:masterClrMapping/>
  </p:clrMapOvr>
  <p:transition>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43950"/>
          </a:xfrm>
        </p:spPr>
        <p:txBody>
          <a:bodyPr>
            <a:normAutofit fontScale="90000"/>
          </a:bodyPr>
          <a:lstStyle/>
          <a:p>
            <a:pPr algn="ctr"/>
            <a:r>
              <a:rPr lang="tr-TR" sz="8000" b="1" dirty="0" smtClean="0">
                <a:solidFill>
                  <a:srgbClr val="92D050"/>
                </a:solidFill>
                <a:latin typeface="Comic Sans MS" pitchFamily="66" charset="0"/>
              </a:rPr>
              <a:t>BOYAMA KİTABI!</a:t>
            </a:r>
            <a:endParaRPr lang="tr-TR" sz="8000" b="1" dirty="0">
              <a:solidFill>
                <a:srgbClr val="92D050"/>
              </a:solidFill>
              <a:latin typeface="Comic Sans MS" pitchFamily="66" charset="0"/>
            </a:endParaRPr>
          </a:p>
        </p:txBody>
      </p:sp>
      <p:sp>
        <p:nvSpPr>
          <p:cNvPr id="3" name="İçerik Yer Tutucusu 2"/>
          <p:cNvSpPr>
            <a:spLocks noGrp="1"/>
          </p:cNvSpPr>
          <p:nvPr>
            <p:ph idx="1"/>
          </p:nvPr>
        </p:nvSpPr>
        <p:spPr/>
        <p:txBody>
          <a:bodyPr>
            <a:normAutofit lnSpcReduction="10000"/>
          </a:bodyPr>
          <a:lstStyle/>
          <a:p>
            <a:pPr marL="0" indent="0" algn="just">
              <a:buNone/>
            </a:pPr>
            <a:r>
              <a:rPr lang="tr-TR" b="1" dirty="0">
                <a:solidFill>
                  <a:srgbClr val="C00000"/>
                </a:solidFill>
              </a:rPr>
              <a:t>Proje Kodu			: </a:t>
            </a:r>
            <a:r>
              <a:rPr lang="tr-TR" b="1" dirty="0"/>
              <a:t>23</a:t>
            </a:r>
            <a:endParaRPr lang="tr-TR" dirty="0"/>
          </a:p>
          <a:p>
            <a:pPr marL="0" indent="0" algn="just">
              <a:buNone/>
            </a:pPr>
            <a:r>
              <a:rPr lang="tr-TR" b="1" dirty="0">
                <a:solidFill>
                  <a:srgbClr val="C00000"/>
                </a:solidFill>
              </a:rPr>
              <a:t>Proje Adı			</a:t>
            </a:r>
            <a:r>
              <a:rPr lang="tr-TR" b="1" dirty="0" smtClean="0">
                <a:solidFill>
                  <a:srgbClr val="C00000"/>
                </a:solidFill>
              </a:rPr>
              <a:t>:</a:t>
            </a:r>
            <a:r>
              <a:rPr lang="tr-TR" b="1" dirty="0"/>
              <a:t>Boyama Kitabı!</a:t>
            </a:r>
            <a:endParaRPr lang="tr-TR" dirty="0"/>
          </a:p>
          <a:p>
            <a:pPr marL="0" indent="0" algn="just">
              <a:buNone/>
            </a:pPr>
            <a:r>
              <a:rPr lang="tr-TR" b="1" dirty="0">
                <a:solidFill>
                  <a:srgbClr val="C00000"/>
                </a:solidFill>
              </a:rPr>
              <a:t>Projenin Amacı		</a:t>
            </a:r>
            <a:r>
              <a:rPr lang="tr-TR" b="1" dirty="0" smtClean="0">
                <a:solidFill>
                  <a:srgbClr val="C00000"/>
                </a:solidFill>
              </a:rPr>
              <a:t>: </a:t>
            </a:r>
            <a:r>
              <a:rPr lang="tr-TR" b="1" dirty="0"/>
              <a:t>Çocuklara verilen boyama kitabının evlere girmesi ile ebeveynlerin istismar konusunda vermesi gereken mesajları sağlayacak ve kendi çocukları için kullanabilecekleri bilgilendirici bir kaynak yaratmaktır. </a:t>
            </a:r>
            <a:endParaRPr lang="tr-TR" dirty="0"/>
          </a:p>
          <a:p>
            <a:pPr marL="0" indent="0" algn="just">
              <a:buNone/>
            </a:pPr>
            <a:r>
              <a:rPr lang="tr-TR" b="1" dirty="0">
                <a:solidFill>
                  <a:srgbClr val="C00000"/>
                </a:solidFill>
              </a:rPr>
              <a:t>Projenin Kapsamı	</a:t>
            </a:r>
            <a:r>
              <a:rPr lang="tr-TR" b="1" dirty="0" smtClean="0">
                <a:solidFill>
                  <a:srgbClr val="C00000"/>
                </a:solidFill>
              </a:rPr>
              <a:t>	:</a:t>
            </a:r>
            <a:r>
              <a:rPr lang="tr-TR" b="1" dirty="0"/>
              <a:t>Ana Okulu, Ram</a:t>
            </a:r>
            <a:endParaRPr lang="tr-TR" dirty="0"/>
          </a:p>
          <a:p>
            <a:pPr marL="0" indent="0" algn="just">
              <a:buNone/>
            </a:pPr>
            <a:r>
              <a:rPr lang="tr-TR" b="1" dirty="0">
                <a:solidFill>
                  <a:srgbClr val="C00000"/>
                </a:solidFill>
              </a:rPr>
              <a:t>Proje Faaliyetleri	</a:t>
            </a:r>
            <a:r>
              <a:rPr lang="tr-TR" b="1" dirty="0" smtClean="0">
                <a:solidFill>
                  <a:srgbClr val="C00000"/>
                </a:solidFill>
              </a:rPr>
              <a:t>	: </a:t>
            </a:r>
            <a:r>
              <a:rPr lang="tr-TR" b="1" dirty="0"/>
              <a:t>İlgili okullarımıza Boyama Kitapçıkları gönderilecek ve okullarımız bu kitapçık doğrultusunda çalışma yapacaklar.</a:t>
            </a:r>
            <a:endParaRPr lang="tr-TR" dirty="0"/>
          </a:p>
          <a:p>
            <a:pPr marL="0" indent="0" algn="just">
              <a:buNone/>
            </a:pPr>
            <a:endParaRPr lang="tr-TR" dirty="0"/>
          </a:p>
        </p:txBody>
      </p:sp>
    </p:spTree>
    <p:extLst>
      <p:ext uri="{BB962C8B-B14F-4D97-AF65-F5344CB8AC3E}">
        <p14:creationId xmlns:p14="http://schemas.microsoft.com/office/powerpoint/2010/main" val="793268325"/>
      </p:ext>
    </p:extLst>
  </p:cSld>
  <p:clrMapOvr>
    <a:masterClrMapping/>
  </p:clrMapOvr>
  <p:transition>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924028"/>
          </a:xfrm>
        </p:spPr>
        <p:txBody>
          <a:bodyPr>
            <a:normAutofit fontScale="90000"/>
          </a:bodyPr>
          <a:lstStyle/>
          <a:p>
            <a:pPr algn="ctr"/>
            <a:r>
              <a:rPr lang="tr-TR" sz="8000" b="1" dirty="0" smtClean="0">
                <a:solidFill>
                  <a:srgbClr val="92D050"/>
                </a:solidFill>
                <a:latin typeface="Comic Sans MS" pitchFamily="66" charset="0"/>
              </a:rPr>
              <a:t>BEN ÇOCUKKEN!</a:t>
            </a:r>
            <a:endParaRPr lang="tr-TR" sz="8000" b="1" dirty="0">
              <a:solidFill>
                <a:srgbClr val="92D050"/>
              </a:solidFill>
              <a:latin typeface="Comic Sans MS" pitchFamily="66" charset="0"/>
            </a:endParaRPr>
          </a:p>
        </p:txBody>
      </p:sp>
      <p:sp>
        <p:nvSpPr>
          <p:cNvPr id="3" name="İçerik Yer Tutucusu 2"/>
          <p:cNvSpPr>
            <a:spLocks noGrp="1"/>
          </p:cNvSpPr>
          <p:nvPr>
            <p:ph idx="1"/>
          </p:nvPr>
        </p:nvSpPr>
        <p:spPr>
          <a:xfrm>
            <a:off x="880403" y="1572406"/>
            <a:ext cx="10515600" cy="4926867"/>
          </a:xfrm>
        </p:spPr>
        <p:txBody>
          <a:bodyPr>
            <a:noAutofit/>
          </a:bodyPr>
          <a:lstStyle/>
          <a:p>
            <a:pPr marL="0" indent="0" algn="just">
              <a:lnSpc>
                <a:spcPct val="100000"/>
              </a:lnSpc>
              <a:spcBef>
                <a:spcPts val="0"/>
              </a:spcBef>
              <a:buNone/>
            </a:pPr>
            <a:r>
              <a:rPr lang="tr-TR" sz="2600" b="1" dirty="0">
                <a:solidFill>
                  <a:srgbClr val="C00000"/>
                </a:solidFill>
              </a:rPr>
              <a:t>Proje Kodu			: </a:t>
            </a:r>
            <a:r>
              <a:rPr lang="tr-TR" sz="2600" b="1" dirty="0" smtClean="0"/>
              <a:t>24</a:t>
            </a:r>
            <a:endParaRPr lang="tr-TR" sz="2600" dirty="0"/>
          </a:p>
          <a:p>
            <a:pPr marL="0" indent="0" algn="just">
              <a:lnSpc>
                <a:spcPct val="100000"/>
              </a:lnSpc>
              <a:spcBef>
                <a:spcPts val="0"/>
              </a:spcBef>
              <a:buNone/>
            </a:pPr>
            <a:r>
              <a:rPr lang="tr-TR" sz="2600" b="1" dirty="0">
                <a:solidFill>
                  <a:srgbClr val="C00000"/>
                </a:solidFill>
              </a:rPr>
              <a:t>Proje Adı			</a:t>
            </a:r>
            <a:r>
              <a:rPr lang="tr-TR" sz="2600" b="1" dirty="0" smtClean="0">
                <a:solidFill>
                  <a:srgbClr val="C00000"/>
                </a:solidFill>
              </a:rPr>
              <a:t>:</a:t>
            </a:r>
            <a:r>
              <a:rPr lang="tr-TR" sz="2600" b="1" dirty="0" smtClean="0"/>
              <a:t>Ben Çocukken!</a:t>
            </a:r>
            <a:endParaRPr lang="tr-TR" sz="2600" dirty="0"/>
          </a:p>
          <a:p>
            <a:pPr marL="0" indent="0" algn="just">
              <a:lnSpc>
                <a:spcPct val="100000"/>
              </a:lnSpc>
              <a:spcBef>
                <a:spcPts val="0"/>
              </a:spcBef>
              <a:buNone/>
            </a:pPr>
            <a:r>
              <a:rPr lang="tr-TR" sz="2600" b="1" dirty="0">
                <a:solidFill>
                  <a:srgbClr val="C00000"/>
                </a:solidFill>
              </a:rPr>
              <a:t>Projenin Amacı		</a:t>
            </a:r>
            <a:r>
              <a:rPr lang="tr-TR" sz="2600" b="1" dirty="0" smtClean="0">
                <a:solidFill>
                  <a:srgbClr val="C00000"/>
                </a:solidFill>
              </a:rPr>
              <a:t>: </a:t>
            </a:r>
            <a:r>
              <a:rPr lang="tr-TR" sz="2600" b="1" dirty="0"/>
              <a:t>Öğrencilerimizin çocukluklarını doyasıya yaşamaları sağlamak, kapalı mekanlar ve toplu alışveriş merkezleri haricinde de zaman geçirebileceklerini göstererek çocuk oyunlarının sadece bilgisayar ve tablet oyunları olmadığını, büyüklerimizin çocukluklarında oynadıkları güzel, eğlendirici, öğretici oyunlar olduğunu göstermek.</a:t>
            </a:r>
            <a:endParaRPr lang="tr-TR" sz="2600" b="1" dirty="0" smtClean="0">
              <a:solidFill>
                <a:srgbClr val="C00000"/>
              </a:solidFill>
            </a:endParaRPr>
          </a:p>
          <a:p>
            <a:pPr marL="0" indent="0" algn="just">
              <a:lnSpc>
                <a:spcPct val="100000"/>
              </a:lnSpc>
              <a:spcBef>
                <a:spcPts val="0"/>
              </a:spcBef>
              <a:buNone/>
            </a:pPr>
            <a:r>
              <a:rPr lang="tr-TR" sz="2600" b="1" dirty="0" smtClean="0">
                <a:solidFill>
                  <a:srgbClr val="C00000"/>
                </a:solidFill>
              </a:rPr>
              <a:t>Projenin </a:t>
            </a:r>
            <a:r>
              <a:rPr lang="tr-TR" sz="2600" b="1" dirty="0">
                <a:solidFill>
                  <a:srgbClr val="C00000"/>
                </a:solidFill>
              </a:rPr>
              <a:t>Kapsamı	</a:t>
            </a:r>
            <a:r>
              <a:rPr lang="tr-TR" sz="2600" b="1" dirty="0" smtClean="0">
                <a:solidFill>
                  <a:srgbClr val="C00000"/>
                </a:solidFill>
              </a:rPr>
              <a:t>	: </a:t>
            </a:r>
            <a:r>
              <a:rPr lang="tr-TR" sz="2600" b="1" dirty="0" smtClean="0"/>
              <a:t>Ana </a:t>
            </a:r>
            <a:r>
              <a:rPr lang="tr-TR" sz="2600" b="1" dirty="0"/>
              <a:t>Okulu, İlköğretim, </a:t>
            </a:r>
            <a:r>
              <a:rPr lang="tr-TR" sz="2600" b="1" dirty="0" smtClean="0"/>
              <a:t>Ortaöğretim, </a:t>
            </a:r>
            <a:r>
              <a:rPr lang="tr-TR" sz="2600" b="1" dirty="0"/>
              <a:t>Ram, </a:t>
            </a:r>
            <a:r>
              <a:rPr lang="tr-TR" sz="2600" b="1" dirty="0" smtClean="0"/>
              <a:t>Veliler</a:t>
            </a:r>
            <a:endParaRPr lang="tr-TR" sz="2600" b="1" dirty="0" smtClean="0">
              <a:solidFill>
                <a:srgbClr val="C00000"/>
              </a:solidFill>
            </a:endParaRPr>
          </a:p>
          <a:p>
            <a:pPr marL="0" indent="0" algn="just">
              <a:lnSpc>
                <a:spcPct val="100000"/>
              </a:lnSpc>
              <a:spcBef>
                <a:spcPts val="0"/>
              </a:spcBef>
              <a:buNone/>
            </a:pPr>
            <a:r>
              <a:rPr lang="tr-TR" sz="2600" b="1" dirty="0" smtClean="0">
                <a:solidFill>
                  <a:srgbClr val="C00000"/>
                </a:solidFill>
              </a:rPr>
              <a:t>Proje </a:t>
            </a:r>
            <a:r>
              <a:rPr lang="tr-TR" sz="2600" b="1" dirty="0">
                <a:solidFill>
                  <a:srgbClr val="C00000"/>
                </a:solidFill>
              </a:rPr>
              <a:t>Faaliyetleri	</a:t>
            </a:r>
            <a:r>
              <a:rPr lang="tr-TR" sz="2600" b="1" dirty="0" smtClean="0">
                <a:solidFill>
                  <a:srgbClr val="C00000"/>
                </a:solidFill>
              </a:rPr>
              <a:t>	: </a:t>
            </a:r>
            <a:r>
              <a:rPr lang="tr-TR" sz="2600" b="1" dirty="0"/>
              <a:t>Çocuklarımızın Kendi oyuncaklarını yaparak okulun bir köşesinde sergilenmesi, Okul bahçesinde oyun alanları oluşturma, Afiş ve Sloganlar , Seminerler</a:t>
            </a:r>
            <a:endParaRPr lang="tr-TR" sz="2600" dirty="0"/>
          </a:p>
          <a:p>
            <a:pPr marL="0" indent="0" algn="just">
              <a:lnSpc>
                <a:spcPct val="100000"/>
              </a:lnSpc>
              <a:spcBef>
                <a:spcPts val="0"/>
              </a:spcBef>
              <a:buNone/>
            </a:pPr>
            <a:endParaRPr lang="tr-TR" sz="2600" dirty="0"/>
          </a:p>
        </p:txBody>
      </p:sp>
    </p:spTree>
    <p:extLst>
      <p:ext uri="{BB962C8B-B14F-4D97-AF65-F5344CB8AC3E}">
        <p14:creationId xmlns:p14="http://schemas.microsoft.com/office/powerpoint/2010/main" val="4161302192"/>
      </p:ext>
    </p:extLst>
  </p:cSld>
  <p:clrMapOvr>
    <a:masterClrMapping/>
  </p:clrMapOvr>
  <p:transition>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00251" y="365126"/>
            <a:ext cx="11436824" cy="924028"/>
          </a:xfrm>
        </p:spPr>
        <p:txBody>
          <a:bodyPr>
            <a:noAutofit/>
          </a:bodyPr>
          <a:lstStyle/>
          <a:p>
            <a:pPr algn="ctr"/>
            <a:r>
              <a:rPr lang="tr-TR" sz="6500" b="1" dirty="0" smtClean="0">
                <a:solidFill>
                  <a:srgbClr val="92D050"/>
                </a:solidFill>
                <a:latin typeface="Comic Sans MS" pitchFamily="66" charset="0"/>
              </a:rPr>
              <a:t>BİR ÇOCUK, BİR DÜNYA!</a:t>
            </a:r>
            <a:endParaRPr lang="tr-TR" sz="6500" b="1" dirty="0">
              <a:solidFill>
                <a:srgbClr val="92D050"/>
              </a:solidFill>
              <a:latin typeface="Comic Sans MS" pitchFamily="66" charset="0"/>
            </a:endParaRPr>
          </a:p>
        </p:txBody>
      </p:sp>
      <p:sp>
        <p:nvSpPr>
          <p:cNvPr id="3" name="İçerik Yer Tutucusu 2"/>
          <p:cNvSpPr>
            <a:spLocks noGrp="1"/>
          </p:cNvSpPr>
          <p:nvPr>
            <p:ph idx="1"/>
          </p:nvPr>
        </p:nvSpPr>
        <p:spPr>
          <a:xfrm>
            <a:off x="880403" y="1572406"/>
            <a:ext cx="10515600" cy="4926867"/>
          </a:xfrm>
        </p:spPr>
        <p:txBody>
          <a:bodyPr>
            <a:noAutofit/>
          </a:bodyPr>
          <a:lstStyle/>
          <a:p>
            <a:pPr marL="0" indent="0" algn="just">
              <a:lnSpc>
                <a:spcPct val="100000"/>
              </a:lnSpc>
              <a:spcBef>
                <a:spcPts val="0"/>
              </a:spcBef>
              <a:buNone/>
            </a:pPr>
            <a:r>
              <a:rPr lang="tr-TR" sz="2600" b="1" dirty="0">
                <a:solidFill>
                  <a:srgbClr val="C00000"/>
                </a:solidFill>
              </a:rPr>
              <a:t>Proje Kodu			: </a:t>
            </a:r>
            <a:r>
              <a:rPr lang="tr-TR" sz="2600" b="1" dirty="0" smtClean="0"/>
              <a:t>25</a:t>
            </a:r>
            <a:endParaRPr lang="tr-TR" sz="2600" dirty="0"/>
          </a:p>
          <a:p>
            <a:pPr marL="0" indent="0" algn="just">
              <a:lnSpc>
                <a:spcPct val="100000"/>
              </a:lnSpc>
              <a:spcBef>
                <a:spcPts val="0"/>
              </a:spcBef>
              <a:buNone/>
            </a:pPr>
            <a:r>
              <a:rPr lang="tr-TR" sz="2600" b="1" dirty="0">
                <a:solidFill>
                  <a:srgbClr val="C00000"/>
                </a:solidFill>
              </a:rPr>
              <a:t>Proje Adı			</a:t>
            </a:r>
            <a:r>
              <a:rPr lang="tr-TR" sz="2600" b="1" dirty="0" smtClean="0">
                <a:solidFill>
                  <a:srgbClr val="C00000"/>
                </a:solidFill>
              </a:rPr>
              <a:t>: </a:t>
            </a:r>
            <a:r>
              <a:rPr lang="tr-TR" sz="2600" b="1" dirty="0" smtClean="0"/>
              <a:t>Bir Çocuk, Bir Dünya!</a:t>
            </a:r>
            <a:endParaRPr lang="tr-TR" sz="2600" dirty="0"/>
          </a:p>
          <a:p>
            <a:pPr marL="0" indent="0" algn="just">
              <a:buNone/>
            </a:pPr>
            <a:r>
              <a:rPr lang="tr-TR" sz="2600" b="1" dirty="0">
                <a:solidFill>
                  <a:srgbClr val="C00000"/>
                </a:solidFill>
              </a:rPr>
              <a:t>Projenin Amacı		</a:t>
            </a:r>
            <a:r>
              <a:rPr lang="tr-TR" sz="2600" b="1" dirty="0" smtClean="0">
                <a:solidFill>
                  <a:srgbClr val="C00000"/>
                </a:solidFill>
              </a:rPr>
              <a:t>: </a:t>
            </a:r>
            <a:r>
              <a:rPr lang="es-ES" sz="2600" b="1" dirty="0"/>
              <a:t>Anne ve babaları ayrı ya da </a:t>
            </a:r>
            <a:r>
              <a:rPr lang="es-ES" sz="2600" b="1" dirty="0" smtClean="0"/>
              <a:t>yaşamayan</a:t>
            </a:r>
            <a:r>
              <a:rPr lang="tr-TR" sz="2600" b="1" dirty="0" smtClean="0"/>
              <a:t> çocukların </a:t>
            </a:r>
            <a:r>
              <a:rPr lang="tr-TR" sz="2600" b="1" dirty="0"/>
              <a:t>diğer çocuklardan hiçbir farkının olmadığını hissettirmek, </a:t>
            </a:r>
            <a:r>
              <a:rPr lang="tr-TR" sz="2600" b="1" dirty="0" smtClean="0"/>
              <a:t>onların eksikliklerini </a:t>
            </a:r>
            <a:r>
              <a:rPr lang="tr-TR" sz="2600" b="1" dirty="0"/>
              <a:t>tamamlamak, çocukların yüzlerinde bir gülümseme oluşturmak</a:t>
            </a:r>
            <a:r>
              <a:rPr lang="tr-TR" sz="2600" b="1" dirty="0" smtClean="0"/>
              <a:t>.</a:t>
            </a:r>
          </a:p>
          <a:p>
            <a:pPr marL="0" indent="0" algn="just">
              <a:buNone/>
            </a:pPr>
            <a:r>
              <a:rPr lang="tr-TR" sz="2600" b="1" dirty="0" smtClean="0">
                <a:solidFill>
                  <a:srgbClr val="C00000"/>
                </a:solidFill>
              </a:rPr>
              <a:t>Projenin </a:t>
            </a:r>
            <a:r>
              <a:rPr lang="tr-TR" sz="2600" b="1" dirty="0">
                <a:solidFill>
                  <a:srgbClr val="C00000"/>
                </a:solidFill>
              </a:rPr>
              <a:t>Kapsamı	</a:t>
            </a:r>
            <a:r>
              <a:rPr lang="tr-TR" sz="2600" b="1" dirty="0" smtClean="0">
                <a:solidFill>
                  <a:srgbClr val="C00000"/>
                </a:solidFill>
              </a:rPr>
              <a:t>	: </a:t>
            </a:r>
            <a:r>
              <a:rPr lang="tr-TR" sz="2600" b="1" dirty="0"/>
              <a:t>Ana Okulu, İlkokul, Ortaokul, Ram, Veliler,</a:t>
            </a:r>
          </a:p>
          <a:p>
            <a:pPr marL="0" indent="0">
              <a:buNone/>
            </a:pPr>
            <a:r>
              <a:rPr lang="tr-TR" sz="2600" b="1" dirty="0"/>
              <a:t>Öğretmenler</a:t>
            </a:r>
            <a:r>
              <a:rPr lang="tr-TR" sz="2600" b="1" dirty="0" smtClean="0"/>
              <a:t>…</a:t>
            </a:r>
          </a:p>
          <a:p>
            <a:pPr marL="0" indent="0" algn="just">
              <a:buNone/>
            </a:pPr>
            <a:r>
              <a:rPr lang="tr-TR" sz="2600" b="1" dirty="0" smtClean="0">
                <a:solidFill>
                  <a:srgbClr val="C00000"/>
                </a:solidFill>
              </a:rPr>
              <a:t>Proje </a:t>
            </a:r>
            <a:r>
              <a:rPr lang="tr-TR" sz="2600" b="1" dirty="0">
                <a:solidFill>
                  <a:srgbClr val="C00000"/>
                </a:solidFill>
              </a:rPr>
              <a:t>Faaliyetleri	</a:t>
            </a:r>
            <a:r>
              <a:rPr lang="tr-TR" sz="2600" b="1" dirty="0" smtClean="0">
                <a:solidFill>
                  <a:srgbClr val="C00000"/>
                </a:solidFill>
              </a:rPr>
              <a:t>	: </a:t>
            </a:r>
            <a:r>
              <a:rPr lang="es-ES" sz="2600" b="1" dirty="0"/>
              <a:t>Anne ve babaları ayrı ya da </a:t>
            </a:r>
            <a:r>
              <a:rPr lang="es-ES" sz="2600" b="1" dirty="0" smtClean="0"/>
              <a:t>yaşamayan</a:t>
            </a:r>
            <a:r>
              <a:rPr lang="tr-TR" sz="2600" b="1" dirty="0" smtClean="0"/>
              <a:t> çocukların </a:t>
            </a:r>
            <a:r>
              <a:rPr lang="tr-TR" sz="2600" b="1" dirty="0"/>
              <a:t>tespit edilerek, rehberlik servisi aracılığıyla seminerler, </a:t>
            </a:r>
            <a:r>
              <a:rPr lang="tr-TR" sz="2600" b="1" dirty="0" smtClean="0"/>
              <a:t>Kardeşlik günleri</a:t>
            </a:r>
            <a:r>
              <a:rPr lang="tr-TR" sz="2600" b="1" dirty="0"/>
              <a:t>, sıcak bir aile ortamı tatmalarını sağlamak için misafir etmek, Okul </a:t>
            </a:r>
            <a:r>
              <a:rPr lang="tr-TR" sz="2600" b="1" dirty="0" smtClean="0"/>
              <a:t>Aile Birliği </a:t>
            </a:r>
            <a:r>
              <a:rPr lang="tr-TR" sz="2600" b="1" dirty="0"/>
              <a:t>ve hayırseverler aracılığıyla ihtiyaçlarının karşılanması vb.</a:t>
            </a:r>
            <a:endParaRPr lang="tr-TR" sz="2600" dirty="0"/>
          </a:p>
        </p:txBody>
      </p:sp>
    </p:spTree>
    <p:extLst>
      <p:ext uri="{BB962C8B-B14F-4D97-AF65-F5344CB8AC3E}">
        <p14:creationId xmlns:p14="http://schemas.microsoft.com/office/powerpoint/2010/main" val="2546274395"/>
      </p:ext>
    </p:extLst>
  </p:cSld>
  <p:clrMapOvr>
    <a:masterClrMapping/>
  </p:clrMapOvr>
  <p:transition>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00251" y="365126"/>
            <a:ext cx="11436824" cy="924028"/>
          </a:xfrm>
        </p:spPr>
        <p:txBody>
          <a:bodyPr>
            <a:noAutofit/>
          </a:bodyPr>
          <a:lstStyle/>
          <a:p>
            <a:pPr algn="ctr"/>
            <a:r>
              <a:rPr lang="tr-TR" sz="6500" b="1" dirty="0" smtClean="0">
                <a:solidFill>
                  <a:srgbClr val="92D050"/>
                </a:solidFill>
                <a:latin typeface="Comic Sans MS" pitchFamily="66" charset="0"/>
              </a:rPr>
              <a:t>ENGELLERİ ATLAYALIM !</a:t>
            </a:r>
            <a:endParaRPr lang="tr-TR" sz="6500" b="1" dirty="0">
              <a:solidFill>
                <a:srgbClr val="92D050"/>
              </a:solidFill>
              <a:latin typeface="Comic Sans MS" pitchFamily="66" charset="0"/>
            </a:endParaRPr>
          </a:p>
        </p:txBody>
      </p:sp>
      <p:sp>
        <p:nvSpPr>
          <p:cNvPr id="3" name="İçerik Yer Tutucusu 2"/>
          <p:cNvSpPr>
            <a:spLocks noGrp="1"/>
          </p:cNvSpPr>
          <p:nvPr>
            <p:ph idx="1"/>
          </p:nvPr>
        </p:nvSpPr>
        <p:spPr>
          <a:xfrm>
            <a:off x="0" y="1132764"/>
            <a:ext cx="11396003" cy="5725236"/>
          </a:xfrm>
        </p:spPr>
        <p:txBody>
          <a:bodyPr>
            <a:noAutofit/>
          </a:bodyPr>
          <a:lstStyle/>
          <a:p>
            <a:pPr marL="0" indent="0" algn="just">
              <a:lnSpc>
                <a:spcPct val="100000"/>
              </a:lnSpc>
              <a:spcBef>
                <a:spcPts val="0"/>
              </a:spcBef>
              <a:buNone/>
            </a:pPr>
            <a:r>
              <a:rPr lang="tr-TR" sz="2000" b="1" dirty="0">
                <a:solidFill>
                  <a:srgbClr val="C00000"/>
                </a:solidFill>
              </a:rPr>
              <a:t>Proje Kodu		</a:t>
            </a:r>
            <a:r>
              <a:rPr lang="tr-TR" sz="2000" b="1" dirty="0" smtClean="0">
                <a:solidFill>
                  <a:srgbClr val="C00000"/>
                </a:solidFill>
              </a:rPr>
              <a:t>      : </a:t>
            </a:r>
            <a:r>
              <a:rPr lang="tr-TR" sz="2000" b="1" dirty="0" smtClean="0"/>
              <a:t>26</a:t>
            </a:r>
            <a:endParaRPr lang="tr-TR" sz="2000" dirty="0"/>
          </a:p>
          <a:p>
            <a:pPr marL="0" indent="0" algn="just">
              <a:lnSpc>
                <a:spcPct val="100000"/>
              </a:lnSpc>
              <a:spcBef>
                <a:spcPts val="0"/>
              </a:spcBef>
              <a:buNone/>
            </a:pPr>
            <a:r>
              <a:rPr lang="tr-TR" sz="2000" b="1" dirty="0">
                <a:solidFill>
                  <a:srgbClr val="C00000"/>
                </a:solidFill>
              </a:rPr>
              <a:t>Proje </a:t>
            </a:r>
            <a:r>
              <a:rPr lang="tr-TR" sz="2000" b="1" dirty="0" smtClean="0">
                <a:solidFill>
                  <a:srgbClr val="C00000"/>
                </a:solidFill>
              </a:rPr>
              <a:t>Adı</a:t>
            </a:r>
            <a:r>
              <a:rPr lang="tr-TR" sz="2000" b="1" dirty="0">
                <a:solidFill>
                  <a:srgbClr val="C00000"/>
                </a:solidFill>
              </a:rPr>
              <a:t>	</a:t>
            </a:r>
            <a:r>
              <a:rPr lang="tr-TR" sz="2000" b="1" dirty="0" smtClean="0">
                <a:solidFill>
                  <a:srgbClr val="C00000"/>
                </a:solidFill>
              </a:rPr>
              <a:t>	      </a:t>
            </a:r>
            <a:r>
              <a:rPr lang="tr-TR" sz="2000" b="1" dirty="0" smtClean="0">
                <a:solidFill>
                  <a:srgbClr val="C00000"/>
                </a:solidFill>
              </a:rPr>
              <a:t>: </a:t>
            </a:r>
            <a:r>
              <a:rPr lang="tr-TR" sz="2000" b="1" dirty="0" smtClean="0"/>
              <a:t>Engelleri Atlayalım!</a:t>
            </a:r>
            <a:endParaRPr lang="tr-TR" sz="2000" dirty="0"/>
          </a:p>
          <a:p>
            <a:pPr marL="0" lvl="0" indent="0">
              <a:buNone/>
            </a:pPr>
            <a:r>
              <a:rPr lang="tr-TR" sz="2000" b="1" dirty="0">
                <a:solidFill>
                  <a:srgbClr val="C00000"/>
                </a:solidFill>
              </a:rPr>
              <a:t>Projenin Amacı		</a:t>
            </a:r>
            <a:r>
              <a:rPr lang="tr-TR" sz="2000" b="1" dirty="0" smtClean="0">
                <a:solidFill>
                  <a:srgbClr val="C00000"/>
                </a:solidFill>
              </a:rPr>
              <a:t>      : </a:t>
            </a:r>
          </a:p>
          <a:p>
            <a:pPr lvl="0"/>
            <a:r>
              <a:rPr lang="tr-TR" sz="1800" b="1" dirty="0" smtClean="0"/>
              <a:t>Otizmli </a:t>
            </a:r>
            <a:r>
              <a:rPr lang="tr-TR" sz="1800" b="1" dirty="0"/>
              <a:t>ve diğer engelli bireyleri atlarla tanıştırarak onlara hayvan sevgisi kazandırmak, </a:t>
            </a:r>
            <a:endParaRPr lang="tr-TR" sz="1800" dirty="0"/>
          </a:p>
          <a:p>
            <a:pPr lvl="0"/>
            <a:r>
              <a:rPr lang="tr-TR" sz="1800" b="1" dirty="0"/>
              <a:t>Otizmli ve diğer engelli bireylerin okul ortamı dışında atlı spor kulübünde bulunmalarına fırsat vererek sosyalleşmelerini sağlamak,</a:t>
            </a:r>
            <a:endParaRPr lang="tr-TR" sz="1800" dirty="0"/>
          </a:p>
          <a:p>
            <a:pPr lvl="0"/>
            <a:r>
              <a:rPr lang="tr-TR" sz="1800" b="1" dirty="0"/>
              <a:t>Otizmli ve diğer engelli bireylerin özgüvenlerinin gelişmesine katkı sağlamak,</a:t>
            </a:r>
            <a:endParaRPr lang="tr-TR" sz="1800" dirty="0"/>
          </a:p>
          <a:p>
            <a:pPr lvl="0"/>
            <a:r>
              <a:rPr lang="tr-TR" sz="1800" b="1" dirty="0"/>
              <a:t>Otizmli ve diğer engelli bireylerin atlarla iletişim kurarak (severek, okşayarak, yem vererek) duygusal bir bağ geliştirmelerini sağlamak,</a:t>
            </a:r>
            <a:endParaRPr lang="tr-TR" sz="1800" dirty="0"/>
          </a:p>
          <a:p>
            <a:pPr lvl="0"/>
            <a:r>
              <a:rPr lang="tr-TR" sz="1800" b="1" dirty="0"/>
              <a:t>Otizmli ve diğer engelli bireylerin atlara binerek konsantrasyonunu, kaslarını, oto kontrollerini, duruş ve esnekliklerini geliştirmelerine yardımcı olmak,</a:t>
            </a:r>
            <a:endParaRPr lang="tr-TR" sz="1800" dirty="0"/>
          </a:p>
          <a:p>
            <a:pPr lvl="0"/>
            <a:r>
              <a:rPr lang="tr-TR" sz="1800" b="1" dirty="0"/>
              <a:t>Otizmli ve diğer engelli bireylerin at terapisi ile konuşma becerilerini geliştirmek.</a:t>
            </a:r>
            <a:endParaRPr lang="tr-TR" sz="1800" dirty="0"/>
          </a:p>
          <a:p>
            <a:pPr marL="0" indent="0">
              <a:buNone/>
            </a:pPr>
            <a:r>
              <a:rPr lang="tr-TR" sz="1600" b="1" dirty="0" smtClean="0">
                <a:solidFill>
                  <a:srgbClr val="C00000"/>
                </a:solidFill>
              </a:rPr>
              <a:t>Projenin </a:t>
            </a:r>
            <a:r>
              <a:rPr lang="tr-TR" sz="1600" b="1" dirty="0">
                <a:solidFill>
                  <a:srgbClr val="C00000"/>
                </a:solidFill>
              </a:rPr>
              <a:t>Kapsamı	</a:t>
            </a:r>
            <a:r>
              <a:rPr lang="tr-TR" sz="1600" b="1" dirty="0" smtClean="0">
                <a:solidFill>
                  <a:srgbClr val="C00000"/>
                </a:solidFill>
              </a:rPr>
              <a:t>	: </a:t>
            </a:r>
            <a:r>
              <a:rPr lang="tr-TR" sz="1600" b="1" dirty="0"/>
              <a:t>Özel Eğitim İlkokulu ve Ortaokulu, Özel Eğitim Uygulama Merkezleri, Özel Eğitim Uygulama Okulları</a:t>
            </a:r>
            <a:r>
              <a:rPr lang="tr-TR" sz="1600" b="1" dirty="0" smtClean="0"/>
              <a:t>, İlkokul </a:t>
            </a:r>
            <a:r>
              <a:rPr lang="tr-TR" sz="1600" b="1" dirty="0"/>
              <a:t>ve </a:t>
            </a:r>
            <a:r>
              <a:rPr lang="tr-TR" sz="1600" b="1" dirty="0" smtClean="0"/>
              <a:t>Ortaokullara Bağlı </a:t>
            </a:r>
            <a:r>
              <a:rPr lang="tr-TR" sz="1600" b="1" dirty="0"/>
              <a:t>Özel Alt </a:t>
            </a:r>
            <a:r>
              <a:rPr lang="tr-TR" sz="1600" b="1" dirty="0" smtClean="0"/>
              <a:t>Sınıflar ,</a:t>
            </a:r>
            <a:r>
              <a:rPr lang="tr-TR" sz="1600" b="1" dirty="0" smtClean="0"/>
              <a:t>Öğretmenler</a:t>
            </a:r>
            <a:r>
              <a:rPr lang="tr-TR" sz="1600" b="1" dirty="0" smtClean="0"/>
              <a:t>…</a:t>
            </a:r>
          </a:p>
          <a:p>
            <a:pPr marL="0" indent="0">
              <a:buNone/>
            </a:pPr>
            <a:r>
              <a:rPr lang="tr-TR" sz="1600" b="1" dirty="0" smtClean="0">
                <a:solidFill>
                  <a:srgbClr val="C00000"/>
                </a:solidFill>
              </a:rPr>
              <a:t>Proje </a:t>
            </a:r>
            <a:r>
              <a:rPr lang="tr-TR" sz="1600" b="1" dirty="0">
                <a:solidFill>
                  <a:srgbClr val="C00000"/>
                </a:solidFill>
              </a:rPr>
              <a:t>Faaliyetleri	</a:t>
            </a:r>
            <a:r>
              <a:rPr lang="tr-TR" sz="1600" b="1" dirty="0" smtClean="0">
                <a:solidFill>
                  <a:srgbClr val="C00000"/>
                </a:solidFill>
              </a:rPr>
              <a:t>	: </a:t>
            </a:r>
            <a:r>
              <a:rPr lang="tr-TR" sz="1600" b="1" dirty="0"/>
              <a:t>Çocukları atlı spor kulübüne götürüp; atları ve atların yaşadıkları ortamları gözlemlemelerini, atlara dokunmalarını, onları sevme ve okşamalarını, atlara yem vermelerini, ata binmelerini sağlamak.</a:t>
            </a:r>
            <a:endParaRPr lang="tr-TR" sz="1600" dirty="0"/>
          </a:p>
        </p:txBody>
      </p:sp>
    </p:spTree>
    <p:extLst>
      <p:ext uri="{BB962C8B-B14F-4D97-AF65-F5344CB8AC3E}">
        <p14:creationId xmlns:p14="http://schemas.microsoft.com/office/powerpoint/2010/main" val="1615721299"/>
      </p:ext>
    </p:extLst>
  </p:cSld>
  <p:clrMapOvr>
    <a:masterClrMapping/>
  </p:clrMapOvr>
  <p:transition>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49357"/>
            <a:ext cx="10515600" cy="5527606"/>
          </a:xfrm>
        </p:spPr>
        <p:txBody>
          <a:bodyPr>
            <a:normAutofit/>
          </a:bodyPr>
          <a:lstStyle/>
          <a:p>
            <a:pPr marL="0" indent="0" algn="ctr">
              <a:lnSpc>
                <a:spcPct val="100000"/>
              </a:lnSpc>
              <a:spcBef>
                <a:spcPts val="0"/>
              </a:spcBef>
              <a:buNone/>
            </a:pPr>
            <a:endParaRPr lang="tr-TR" sz="4800" dirty="0" smtClean="0"/>
          </a:p>
          <a:p>
            <a:pPr marL="0" indent="0" algn="ctr">
              <a:lnSpc>
                <a:spcPct val="100000"/>
              </a:lnSpc>
              <a:spcBef>
                <a:spcPts val="0"/>
              </a:spcBef>
              <a:buNone/>
            </a:pPr>
            <a:r>
              <a:rPr lang="tr-TR" sz="5400" b="1" dirty="0" smtClean="0">
                <a:solidFill>
                  <a:srgbClr val="C00000"/>
                </a:solidFill>
              </a:rPr>
              <a:t>II. BÖLÜM</a:t>
            </a:r>
          </a:p>
          <a:p>
            <a:pPr marL="0" indent="0" algn="ctr">
              <a:lnSpc>
                <a:spcPct val="100000"/>
              </a:lnSpc>
              <a:spcBef>
                <a:spcPts val="0"/>
              </a:spcBef>
              <a:buNone/>
            </a:pPr>
            <a:endParaRPr lang="tr-TR" sz="5400" b="1" dirty="0" smtClean="0">
              <a:solidFill>
                <a:srgbClr val="C00000"/>
              </a:solidFill>
            </a:endParaRPr>
          </a:p>
          <a:p>
            <a:pPr marL="0" indent="0" algn="ctr">
              <a:lnSpc>
                <a:spcPct val="100000"/>
              </a:lnSpc>
              <a:spcBef>
                <a:spcPts val="0"/>
              </a:spcBef>
              <a:buNone/>
            </a:pPr>
            <a:r>
              <a:rPr lang="tr-TR" sz="5400" b="1" dirty="0" smtClean="0">
                <a:solidFill>
                  <a:schemeClr val="accent5">
                    <a:lumMod val="50000"/>
                  </a:schemeClr>
                </a:solidFill>
              </a:rPr>
              <a:t>PROJENİN UYGULANMASI AŞAMASINDA DİKKAT EDİLECEK HUSUSLAR</a:t>
            </a:r>
            <a:endParaRPr lang="tr-TR" sz="5400" dirty="0" smtClean="0">
              <a:solidFill>
                <a:schemeClr val="accent5">
                  <a:lumMod val="50000"/>
                </a:schemeClr>
              </a:solidFill>
            </a:endParaRPr>
          </a:p>
          <a:p>
            <a:pPr marL="0" indent="0">
              <a:lnSpc>
                <a:spcPct val="100000"/>
              </a:lnSpc>
              <a:spcBef>
                <a:spcPts val="0"/>
              </a:spcBef>
              <a:buNone/>
            </a:pPr>
            <a:endParaRPr lang="tr-TR" sz="4800" dirty="0">
              <a:solidFill>
                <a:srgbClr val="00B050"/>
              </a:solidFill>
            </a:endParaRPr>
          </a:p>
        </p:txBody>
      </p:sp>
    </p:spTree>
    <p:extLst>
      <p:ext uri="{BB962C8B-B14F-4D97-AF65-F5344CB8AC3E}">
        <p14:creationId xmlns:p14="http://schemas.microsoft.com/office/powerpoint/2010/main" val="793268325"/>
      </p:ext>
    </p:extLst>
  </p:cSld>
  <p:clrMapOvr>
    <a:masterClrMapping/>
  </p:clrMapOvr>
  <p:transition>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64301" y="1252023"/>
            <a:ext cx="10133351" cy="4609131"/>
          </a:xfrm>
        </p:spPr>
        <p:txBody>
          <a:bodyPr>
            <a:noAutofit/>
          </a:bodyPr>
          <a:lstStyle/>
          <a:p>
            <a:pPr marL="0" indent="457200" algn="just">
              <a:lnSpc>
                <a:spcPct val="100000"/>
              </a:lnSpc>
              <a:buClr>
                <a:schemeClr val="accent4">
                  <a:lumMod val="75000"/>
                </a:schemeClr>
              </a:buClr>
              <a:buSzPct val="150000"/>
              <a:buFont typeface="Wingdings" pitchFamily="2" charset="2"/>
              <a:buChar char="ü"/>
            </a:pPr>
            <a:r>
              <a:rPr lang="tr-TR" dirty="0"/>
              <a:t>Okullarımızda bir müdür yardımcısı </a:t>
            </a:r>
            <a:r>
              <a:rPr lang="tr-TR" dirty="0" smtClean="0"/>
              <a:t>başkanlığında, rehber öğretmenin </a:t>
            </a:r>
            <a:r>
              <a:rPr lang="tr-TR" dirty="0"/>
              <a:t>de içinde yer aldığı bir </a:t>
            </a:r>
            <a:r>
              <a:rPr lang="tr-TR" i="1" dirty="0"/>
              <a:t>“</a:t>
            </a:r>
            <a:r>
              <a:rPr lang="tr-TR" b="1" i="1" dirty="0"/>
              <a:t>Proje </a:t>
            </a:r>
            <a:r>
              <a:rPr lang="tr-TR" b="1" i="1" dirty="0" smtClean="0"/>
              <a:t>Yürütme Komisyonu</a:t>
            </a:r>
            <a:r>
              <a:rPr lang="tr-TR" dirty="0" smtClean="0"/>
              <a:t>” kurulacak</a:t>
            </a:r>
            <a:r>
              <a:rPr lang="tr-TR" dirty="0"/>
              <a:t>.</a:t>
            </a:r>
          </a:p>
          <a:p>
            <a:pPr marL="0" indent="457200" algn="just">
              <a:lnSpc>
                <a:spcPct val="100000"/>
              </a:lnSpc>
              <a:buClr>
                <a:schemeClr val="accent4">
                  <a:lumMod val="75000"/>
                </a:schemeClr>
              </a:buClr>
              <a:buSzPct val="150000"/>
              <a:buFont typeface="Wingdings" pitchFamily="2" charset="2"/>
              <a:buChar char="ü"/>
            </a:pPr>
            <a:r>
              <a:rPr lang="tr-TR" dirty="0"/>
              <a:t>1 ,2 ve 3 numaralı projelere katılım ilgili okullar için  zorunlu olup, bunun dışında en az bir tane proje ile katılım sağlanacaktır.</a:t>
            </a:r>
          </a:p>
          <a:p>
            <a:pPr marL="0" indent="457200" algn="just">
              <a:lnSpc>
                <a:spcPct val="100000"/>
              </a:lnSpc>
              <a:buClr>
                <a:schemeClr val="accent4">
                  <a:lumMod val="75000"/>
                </a:schemeClr>
              </a:buClr>
              <a:buSzPct val="150000"/>
              <a:buFont typeface="Wingdings" pitchFamily="2" charset="2"/>
              <a:buChar char="ü"/>
            </a:pPr>
            <a:r>
              <a:rPr lang="tr-TR" dirty="0"/>
              <a:t>23 numaralı </a:t>
            </a:r>
            <a:r>
              <a:rPr lang="tr-TR" dirty="0" smtClean="0"/>
              <a:t>projeye katılım </a:t>
            </a:r>
            <a:r>
              <a:rPr lang="tr-TR" dirty="0"/>
              <a:t>Ana Okulları için zorunludur.</a:t>
            </a:r>
          </a:p>
          <a:p>
            <a:pPr marL="0" indent="457200" algn="just">
              <a:lnSpc>
                <a:spcPct val="100000"/>
              </a:lnSpc>
              <a:buClr>
                <a:schemeClr val="accent4">
                  <a:lumMod val="75000"/>
                </a:schemeClr>
              </a:buClr>
              <a:buSzPct val="150000"/>
              <a:buFont typeface="Wingdings" pitchFamily="2" charset="2"/>
              <a:buChar char="ü"/>
            </a:pPr>
            <a:r>
              <a:rPr lang="tr-TR" dirty="0"/>
              <a:t>Proje ile alakalı gerekli duyuru ve işlemlerde gereken hassasiyet gösterilecek</a:t>
            </a:r>
            <a:r>
              <a:rPr lang="tr-TR" dirty="0" smtClean="0"/>
              <a:t>.</a:t>
            </a:r>
            <a:endParaRPr lang="tr-TR" dirty="0"/>
          </a:p>
        </p:txBody>
      </p:sp>
    </p:spTree>
    <p:extLst>
      <p:ext uri="{BB962C8B-B14F-4D97-AF65-F5344CB8AC3E}">
        <p14:creationId xmlns:p14="http://schemas.microsoft.com/office/powerpoint/2010/main" val="793268325"/>
      </p:ext>
    </p:extLst>
  </p:cSld>
  <p:clrMapOvr>
    <a:masterClrMapping/>
  </p:clrMapOvr>
  <p:transition>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42880" y="1184223"/>
            <a:ext cx="9999940" cy="4302177"/>
          </a:xfrm>
        </p:spPr>
        <p:txBody>
          <a:bodyPr>
            <a:normAutofit/>
          </a:bodyPr>
          <a:lstStyle/>
          <a:p>
            <a:pPr marL="0" indent="0" algn="just">
              <a:lnSpc>
                <a:spcPct val="100000"/>
              </a:lnSpc>
              <a:buClr>
                <a:schemeClr val="accent4">
                  <a:lumMod val="75000"/>
                </a:schemeClr>
              </a:buClr>
              <a:buSzPct val="150000"/>
              <a:buFont typeface="Wingdings" pitchFamily="2" charset="2"/>
              <a:buChar char="ü"/>
            </a:pPr>
            <a:r>
              <a:rPr lang="tr-TR" dirty="0" smtClean="0"/>
              <a:t>Yapılan Projelerin dokümanları bir klasörde toplanarak, istenildiğinde hazır halde bulunacak.</a:t>
            </a:r>
          </a:p>
          <a:p>
            <a:pPr marL="0" indent="0" algn="just">
              <a:lnSpc>
                <a:spcPct val="100000"/>
              </a:lnSpc>
              <a:buClr>
                <a:schemeClr val="accent4">
                  <a:lumMod val="75000"/>
                </a:schemeClr>
              </a:buClr>
              <a:buSzPct val="150000"/>
              <a:buFont typeface="Wingdings" pitchFamily="2" charset="2"/>
              <a:buChar char="ü"/>
            </a:pPr>
            <a:r>
              <a:rPr lang="tr-TR" dirty="0" smtClean="0"/>
              <a:t>Yapılan </a:t>
            </a:r>
            <a:r>
              <a:rPr lang="tr-TR" dirty="0"/>
              <a:t>tüm çalışmalar belgelendirilecek.</a:t>
            </a:r>
          </a:p>
          <a:p>
            <a:pPr marL="0" indent="0" algn="just">
              <a:lnSpc>
                <a:spcPct val="100000"/>
              </a:lnSpc>
              <a:buClr>
                <a:schemeClr val="accent4">
                  <a:lumMod val="75000"/>
                </a:schemeClr>
              </a:buClr>
              <a:buSzPct val="150000"/>
              <a:buFont typeface="Wingdings" pitchFamily="2" charset="2"/>
              <a:buChar char="ü"/>
            </a:pPr>
            <a:r>
              <a:rPr lang="tr-TR" dirty="0"/>
              <a:t>Aylık Değerlendirme formu okullar tarafından doldurularak bir sonraki ayın ilk haftası İlçe Proje Yürütme Komisyonuna getirilecek.</a:t>
            </a:r>
          </a:p>
          <a:p>
            <a:pPr marL="0" indent="0" algn="just">
              <a:lnSpc>
                <a:spcPct val="100000"/>
              </a:lnSpc>
              <a:buClr>
                <a:schemeClr val="accent4">
                  <a:lumMod val="75000"/>
                </a:schemeClr>
              </a:buClr>
              <a:buSzPct val="150000"/>
              <a:buFont typeface="Wingdings" pitchFamily="2" charset="2"/>
              <a:buChar char="ü"/>
            </a:pPr>
            <a:r>
              <a:rPr lang="tr-TR" dirty="0"/>
              <a:t>Projeler yürütülürken ana temaya bağlı kalınmak şartı ile özgün bir şekilde geliştirilebilir.</a:t>
            </a:r>
          </a:p>
          <a:p>
            <a:pPr marL="0" indent="0" algn="just">
              <a:lnSpc>
                <a:spcPct val="100000"/>
              </a:lnSpc>
              <a:buClr>
                <a:schemeClr val="accent4">
                  <a:lumMod val="75000"/>
                </a:schemeClr>
              </a:buClr>
              <a:buSzPct val="150000"/>
              <a:buFont typeface="Wingdings" pitchFamily="2" charset="2"/>
              <a:buChar char="ü"/>
            </a:pPr>
            <a:r>
              <a:rPr lang="tr-TR" dirty="0"/>
              <a:t>Projeler </a:t>
            </a:r>
            <a:r>
              <a:rPr lang="tr-TR" b="1" i="1" dirty="0"/>
              <a:t>İlçe Proje Yürütme </a:t>
            </a:r>
            <a:r>
              <a:rPr lang="tr-TR" b="1" i="1" dirty="0" smtClean="0"/>
              <a:t>Komisyonu</a:t>
            </a:r>
            <a:r>
              <a:rPr lang="tr-TR" b="1" dirty="0" smtClean="0"/>
              <a:t> </a:t>
            </a:r>
            <a:r>
              <a:rPr lang="tr-TR" dirty="0"/>
              <a:t>tarafından yürütülecektir.</a:t>
            </a:r>
          </a:p>
        </p:txBody>
      </p:sp>
    </p:spTree>
    <p:extLst>
      <p:ext uri="{BB962C8B-B14F-4D97-AF65-F5344CB8AC3E}">
        <p14:creationId xmlns:p14="http://schemas.microsoft.com/office/powerpoint/2010/main" val="793268325"/>
      </p:ext>
    </p:extLst>
  </p:cSld>
  <p:clrMapOvr>
    <a:masterClrMapping/>
  </p:clrMapOvr>
  <p:transition>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7861" y="1925438"/>
            <a:ext cx="10515600" cy="3054525"/>
          </a:xfrm>
        </p:spPr>
        <p:txBody>
          <a:bodyPr>
            <a:normAutofit/>
          </a:bodyPr>
          <a:lstStyle/>
          <a:p>
            <a:pPr algn="ctr">
              <a:buNone/>
            </a:pPr>
            <a:r>
              <a:rPr lang="tr-TR" sz="5400" b="1" dirty="0" smtClean="0">
                <a:solidFill>
                  <a:srgbClr val="C00000"/>
                </a:solidFill>
              </a:rPr>
              <a:t>III. BÖLÜM</a:t>
            </a:r>
          </a:p>
          <a:p>
            <a:pPr algn="ctr">
              <a:buNone/>
            </a:pPr>
            <a:endParaRPr lang="tr-TR" sz="5400" dirty="0" smtClean="0">
              <a:solidFill>
                <a:srgbClr val="C00000"/>
              </a:solidFill>
            </a:endParaRPr>
          </a:p>
          <a:p>
            <a:pPr algn="ctr">
              <a:buNone/>
            </a:pPr>
            <a:r>
              <a:rPr lang="tr-TR" sz="5400" b="1" dirty="0" smtClean="0">
                <a:solidFill>
                  <a:schemeClr val="accent5">
                    <a:lumMod val="50000"/>
                  </a:schemeClr>
                </a:solidFill>
              </a:rPr>
              <a:t>Çalışma Takvimi</a:t>
            </a:r>
            <a:endParaRPr lang="tr-TR" sz="5400" dirty="0" smtClean="0">
              <a:solidFill>
                <a:schemeClr val="accent5">
                  <a:lumMod val="50000"/>
                </a:schemeClr>
              </a:solidFill>
            </a:endParaRPr>
          </a:p>
        </p:txBody>
      </p:sp>
    </p:spTree>
    <p:extLst>
      <p:ext uri="{BB962C8B-B14F-4D97-AF65-F5344CB8AC3E}">
        <p14:creationId xmlns:p14="http://schemas.microsoft.com/office/powerpoint/2010/main" val="793268325"/>
      </p:ext>
    </p:extLst>
  </p:cSld>
  <p:clrMapOvr>
    <a:masterClrMapping/>
  </p:clrMapOvr>
  <p:transition>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24070"/>
            <a:ext cx="10515600" cy="5752893"/>
          </a:xfrm>
        </p:spPr>
        <p:txBody>
          <a:bodyPr>
            <a:noAutofit/>
          </a:bodyPr>
          <a:lstStyle/>
          <a:p>
            <a:pPr marL="0" indent="0" algn="ctr">
              <a:lnSpc>
                <a:spcPct val="100000"/>
              </a:lnSpc>
              <a:spcBef>
                <a:spcPts val="0"/>
              </a:spcBef>
              <a:buNone/>
            </a:pPr>
            <a:r>
              <a:rPr lang="tr-TR" sz="2600" b="1" dirty="0" smtClean="0">
                <a:solidFill>
                  <a:schemeClr val="accent5">
                    <a:lumMod val="50000"/>
                  </a:schemeClr>
                </a:solidFill>
              </a:rPr>
              <a:t>Projenin İlçe Milli Eğitim Müdürlüne Sunumu</a:t>
            </a:r>
            <a:endParaRPr lang="tr-TR" sz="2600" dirty="0" smtClean="0">
              <a:solidFill>
                <a:schemeClr val="accent5">
                  <a:lumMod val="50000"/>
                </a:schemeClr>
              </a:solidFill>
            </a:endParaRPr>
          </a:p>
          <a:p>
            <a:pPr marL="0" indent="0" algn="ctr">
              <a:lnSpc>
                <a:spcPct val="100000"/>
              </a:lnSpc>
              <a:spcBef>
                <a:spcPts val="0"/>
              </a:spcBef>
              <a:buNone/>
            </a:pPr>
            <a:r>
              <a:rPr lang="tr-TR" sz="2600" b="1" dirty="0" smtClean="0">
                <a:solidFill>
                  <a:srgbClr val="00B050"/>
                </a:solidFill>
              </a:rPr>
              <a:t>  </a:t>
            </a:r>
            <a:r>
              <a:rPr lang="tr-TR" sz="2600" b="1" dirty="0" smtClean="0">
                <a:solidFill>
                  <a:srgbClr val="C00000"/>
                </a:solidFill>
              </a:rPr>
              <a:t>(1-5/02/2016)</a:t>
            </a:r>
            <a:endParaRPr lang="tr-TR" sz="2600" dirty="0" smtClean="0">
              <a:solidFill>
                <a:srgbClr val="C00000"/>
              </a:solidFill>
            </a:endParaRPr>
          </a:p>
          <a:p>
            <a:pPr marL="0" indent="0" algn="ctr">
              <a:lnSpc>
                <a:spcPct val="100000"/>
              </a:lnSpc>
              <a:spcBef>
                <a:spcPts val="0"/>
              </a:spcBef>
              <a:buNone/>
            </a:pPr>
            <a:r>
              <a:rPr lang="tr-TR" sz="2600" b="1" dirty="0" smtClean="0">
                <a:solidFill>
                  <a:srgbClr val="00B050"/>
                </a:solidFill>
              </a:rPr>
              <a:t> </a:t>
            </a:r>
          </a:p>
          <a:p>
            <a:pPr marL="0" indent="0" algn="ctr">
              <a:lnSpc>
                <a:spcPct val="100000"/>
              </a:lnSpc>
              <a:spcBef>
                <a:spcPts val="0"/>
              </a:spcBef>
              <a:buNone/>
            </a:pPr>
            <a:r>
              <a:rPr lang="tr-TR" sz="2600" b="1" dirty="0" smtClean="0">
                <a:solidFill>
                  <a:schemeClr val="accent5">
                    <a:lumMod val="50000"/>
                  </a:schemeClr>
                </a:solidFill>
              </a:rPr>
              <a:t>Okullarla Paylaşım Toplantısı</a:t>
            </a:r>
            <a:endParaRPr lang="tr-TR" sz="2600" dirty="0" smtClean="0">
              <a:solidFill>
                <a:schemeClr val="accent5">
                  <a:lumMod val="50000"/>
                </a:schemeClr>
              </a:solidFill>
            </a:endParaRPr>
          </a:p>
          <a:p>
            <a:pPr marL="0" indent="0" algn="ctr">
              <a:lnSpc>
                <a:spcPct val="100000"/>
              </a:lnSpc>
              <a:spcBef>
                <a:spcPts val="0"/>
              </a:spcBef>
              <a:buNone/>
            </a:pPr>
            <a:r>
              <a:rPr lang="tr-TR" sz="2600" b="1" dirty="0" smtClean="0">
                <a:solidFill>
                  <a:srgbClr val="C00000"/>
                </a:solidFill>
              </a:rPr>
              <a:t>   ( 8-12/02/20016)</a:t>
            </a:r>
            <a:endParaRPr lang="tr-TR" sz="2600" dirty="0" smtClean="0">
              <a:solidFill>
                <a:srgbClr val="C00000"/>
              </a:solidFill>
            </a:endParaRPr>
          </a:p>
          <a:p>
            <a:pPr marL="0" indent="0" algn="ctr">
              <a:lnSpc>
                <a:spcPct val="100000"/>
              </a:lnSpc>
              <a:spcBef>
                <a:spcPts val="0"/>
              </a:spcBef>
              <a:buNone/>
            </a:pPr>
            <a:endParaRPr lang="tr-TR" sz="2600" b="1" dirty="0" smtClean="0">
              <a:solidFill>
                <a:srgbClr val="00B050"/>
              </a:solidFill>
            </a:endParaRPr>
          </a:p>
          <a:p>
            <a:pPr marL="0" indent="0" algn="ctr">
              <a:lnSpc>
                <a:spcPct val="100000"/>
              </a:lnSpc>
              <a:spcBef>
                <a:spcPts val="0"/>
              </a:spcBef>
              <a:buNone/>
            </a:pPr>
            <a:r>
              <a:rPr lang="tr-TR" sz="2600" b="1" dirty="0" smtClean="0">
                <a:solidFill>
                  <a:schemeClr val="accent5">
                    <a:lumMod val="50000"/>
                  </a:schemeClr>
                </a:solidFill>
              </a:rPr>
              <a:t>Projenin Yayınlanması</a:t>
            </a:r>
            <a:endParaRPr lang="tr-TR" sz="2600" dirty="0" smtClean="0">
              <a:solidFill>
                <a:schemeClr val="accent5">
                  <a:lumMod val="50000"/>
                </a:schemeClr>
              </a:solidFill>
            </a:endParaRPr>
          </a:p>
          <a:p>
            <a:pPr marL="0" indent="0" algn="ctr">
              <a:lnSpc>
                <a:spcPct val="100000"/>
              </a:lnSpc>
              <a:spcBef>
                <a:spcPts val="0"/>
              </a:spcBef>
              <a:buNone/>
            </a:pPr>
            <a:r>
              <a:rPr lang="tr-TR" sz="2600" b="1" dirty="0" smtClean="0">
                <a:solidFill>
                  <a:srgbClr val="C00000"/>
                </a:solidFill>
              </a:rPr>
              <a:t> (15/02/2016)</a:t>
            </a:r>
            <a:endParaRPr lang="tr-TR" sz="2600" dirty="0" smtClean="0">
              <a:solidFill>
                <a:srgbClr val="C00000"/>
              </a:solidFill>
            </a:endParaRPr>
          </a:p>
          <a:p>
            <a:pPr marL="0" indent="0" algn="ctr">
              <a:lnSpc>
                <a:spcPct val="100000"/>
              </a:lnSpc>
              <a:spcBef>
                <a:spcPts val="0"/>
              </a:spcBef>
              <a:buNone/>
            </a:pPr>
            <a:r>
              <a:rPr lang="tr-TR" sz="2600" b="1" dirty="0" smtClean="0">
                <a:solidFill>
                  <a:srgbClr val="C00000"/>
                </a:solidFill>
              </a:rPr>
              <a:t> </a:t>
            </a:r>
            <a:endParaRPr lang="tr-TR" sz="2600" dirty="0" smtClean="0">
              <a:solidFill>
                <a:srgbClr val="C00000"/>
              </a:solidFill>
            </a:endParaRPr>
          </a:p>
          <a:p>
            <a:pPr marL="0" indent="0" algn="ctr">
              <a:lnSpc>
                <a:spcPct val="100000"/>
              </a:lnSpc>
              <a:spcBef>
                <a:spcPts val="0"/>
              </a:spcBef>
              <a:buNone/>
            </a:pPr>
            <a:r>
              <a:rPr lang="tr-TR" sz="2600" b="1" dirty="0" smtClean="0">
                <a:solidFill>
                  <a:schemeClr val="accent5">
                    <a:lumMod val="50000"/>
                  </a:schemeClr>
                </a:solidFill>
              </a:rPr>
              <a:t>Projenin  Başlangıç ve Bitiş Tarihi</a:t>
            </a:r>
            <a:endParaRPr lang="tr-TR" sz="2600" dirty="0" smtClean="0">
              <a:solidFill>
                <a:schemeClr val="accent5">
                  <a:lumMod val="50000"/>
                </a:schemeClr>
              </a:solidFill>
            </a:endParaRPr>
          </a:p>
          <a:p>
            <a:pPr marL="0" indent="0" algn="ctr">
              <a:lnSpc>
                <a:spcPct val="100000"/>
              </a:lnSpc>
              <a:spcBef>
                <a:spcPts val="0"/>
              </a:spcBef>
              <a:buNone/>
            </a:pPr>
            <a:r>
              <a:rPr lang="tr-TR" sz="2600" b="1" dirty="0" smtClean="0">
                <a:solidFill>
                  <a:srgbClr val="C00000"/>
                </a:solidFill>
              </a:rPr>
              <a:t>         ( 15/02/2016-10/06/2016)</a:t>
            </a:r>
            <a:endParaRPr lang="tr-TR" sz="2600" dirty="0" smtClean="0">
              <a:solidFill>
                <a:srgbClr val="C00000"/>
              </a:solidFill>
            </a:endParaRPr>
          </a:p>
          <a:p>
            <a:pPr marL="0" indent="0" algn="ctr">
              <a:lnSpc>
                <a:spcPct val="100000"/>
              </a:lnSpc>
              <a:spcBef>
                <a:spcPts val="0"/>
              </a:spcBef>
              <a:buNone/>
            </a:pPr>
            <a:r>
              <a:rPr lang="tr-TR" sz="2600" b="1" dirty="0" smtClean="0">
                <a:solidFill>
                  <a:srgbClr val="C00000"/>
                </a:solidFill>
              </a:rPr>
              <a:t> </a:t>
            </a:r>
            <a:endParaRPr lang="tr-TR" sz="2600" dirty="0" smtClean="0">
              <a:solidFill>
                <a:srgbClr val="C00000"/>
              </a:solidFill>
            </a:endParaRPr>
          </a:p>
          <a:p>
            <a:pPr marL="0" indent="0" algn="ctr">
              <a:lnSpc>
                <a:spcPct val="100000"/>
              </a:lnSpc>
              <a:spcBef>
                <a:spcPts val="0"/>
              </a:spcBef>
              <a:buNone/>
            </a:pPr>
            <a:r>
              <a:rPr lang="tr-TR" sz="2600" b="1" dirty="0" smtClean="0">
                <a:solidFill>
                  <a:schemeClr val="accent5">
                    <a:lumMod val="50000"/>
                  </a:schemeClr>
                </a:solidFill>
              </a:rPr>
              <a:t>Proje Finali ve Ödül Töreni</a:t>
            </a:r>
            <a:endParaRPr lang="tr-TR" sz="2600" dirty="0" smtClean="0">
              <a:solidFill>
                <a:schemeClr val="accent5">
                  <a:lumMod val="50000"/>
                </a:schemeClr>
              </a:solidFill>
            </a:endParaRPr>
          </a:p>
          <a:p>
            <a:pPr marL="0" indent="0" algn="ctr">
              <a:lnSpc>
                <a:spcPct val="100000"/>
              </a:lnSpc>
              <a:spcBef>
                <a:spcPts val="0"/>
              </a:spcBef>
              <a:buNone/>
            </a:pPr>
            <a:r>
              <a:rPr lang="tr-TR" sz="2600" b="1" dirty="0" smtClean="0">
                <a:solidFill>
                  <a:srgbClr val="C00000"/>
                </a:solidFill>
              </a:rPr>
              <a:t>(16/06/2016)</a:t>
            </a:r>
            <a:endParaRPr lang="tr-TR" sz="2600" dirty="0" smtClean="0">
              <a:solidFill>
                <a:srgbClr val="C00000"/>
              </a:solidFill>
            </a:endParaRPr>
          </a:p>
          <a:p>
            <a:pPr marL="0" indent="0" algn="ctr">
              <a:lnSpc>
                <a:spcPct val="100000"/>
              </a:lnSpc>
              <a:spcBef>
                <a:spcPts val="0"/>
              </a:spcBef>
              <a:buNone/>
            </a:pPr>
            <a:endParaRPr lang="tr-TR" sz="2600" dirty="0"/>
          </a:p>
        </p:txBody>
      </p:sp>
    </p:spTree>
    <p:extLst>
      <p:ext uri="{BB962C8B-B14F-4D97-AF65-F5344CB8AC3E}">
        <p14:creationId xmlns:p14="http://schemas.microsoft.com/office/powerpoint/2010/main" val="793268325"/>
      </p:ext>
    </p:extLst>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8000" b="1" dirty="0" smtClean="0">
                <a:solidFill>
                  <a:srgbClr val="92D050"/>
                </a:solidFill>
                <a:latin typeface="Comic Sans MS" pitchFamily="66" charset="0"/>
              </a:rPr>
              <a:t>PROJENİN AMACI</a:t>
            </a:r>
            <a:endParaRPr lang="tr-TR" sz="8000" b="1" dirty="0">
              <a:solidFill>
                <a:srgbClr val="92D050"/>
              </a:solidFill>
              <a:latin typeface="Comic Sans MS" pitchFamily="66" charset="0"/>
            </a:endParaRPr>
          </a:p>
        </p:txBody>
      </p:sp>
      <p:sp>
        <p:nvSpPr>
          <p:cNvPr id="3" name="İçerik Yer Tutucusu 2"/>
          <p:cNvSpPr>
            <a:spLocks noGrp="1"/>
          </p:cNvSpPr>
          <p:nvPr>
            <p:ph idx="1"/>
          </p:nvPr>
        </p:nvSpPr>
        <p:spPr/>
        <p:txBody>
          <a:bodyPr/>
          <a:lstStyle/>
          <a:p>
            <a:pPr marL="0" indent="0" algn="just">
              <a:buNone/>
            </a:pPr>
            <a:endParaRPr lang="tr-TR" b="1" dirty="0" smtClean="0"/>
          </a:p>
          <a:p>
            <a:pPr marL="0" indent="0" algn="just">
              <a:lnSpc>
                <a:spcPct val="150000"/>
              </a:lnSpc>
              <a:buClr>
                <a:schemeClr val="accent4">
                  <a:lumMod val="75000"/>
                </a:schemeClr>
              </a:buClr>
              <a:buSzPct val="150000"/>
              <a:buFont typeface="Wingdings" pitchFamily="2" charset="2"/>
              <a:buChar char="ü"/>
            </a:pPr>
            <a:r>
              <a:rPr lang="tr-TR" sz="3600" b="1" dirty="0" smtClean="0"/>
              <a:t>	</a:t>
            </a:r>
            <a:r>
              <a:rPr lang="tr-TR" b="1" dirty="0" smtClean="0"/>
              <a:t>Öğrencilerimizin </a:t>
            </a:r>
            <a:r>
              <a:rPr lang="tr-TR" b="1" dirty="0"/>
              <a:t>Sosyal, Kültürel ve Akademik anlamda bir bütün olarak gelişmesine katkı sağlamak için Eğitim ve Öğretimin paydaşları olan; öğrenci, veli ve öğretmenleri bu amaç doğrultusunda bir araya getirmek amacıyla gerçekleştirilmiştir. </a:t>
            </a:r>
            <a:endParaRPr lang="tr-TR" dirty="0"/>
          </a:p>
          <a:p>
            <a:pPr marL="0" indent="0">
              <a:buNone/>
            </a:pPr>
            <a:endParaRPr lang="tr-TR" sz="3600" dirty="0"/>
          </a:p>
        </p:txBody>
      </p:sp>
    </p:spTree>
    <p:extLst>
      <p:ext uri="{BB962C8B-B14F-4D97-AF65-F5344CB8AC3E}">
        <p14:creationId xmlns:p14="http://schemas.microsoft.com/office/powerpoint/2010/main" val="3580922713"/>
      </p:ext>
    </p:extLst>
  </p:cSld>
  <p:clrMapOvr>
    <a:masterClrMapping/>
  </p:clrMapOvr>
  <p:transition>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44557"/>
            <a:ext cx="10515600" cy="5832406"/>
          </a:xfrm>
        </p:spPr>
        <p:txBody>
          <a:bodyPr/>
          <a:lstStyle/>
          <a:p>
            <a:pPr algn="ctr">
              <a:buNone/>
            </a:pPr>
            <a:endParaRPr lang="tr-TR" dirty="0" smtClean="0"/>
          </a:p>
          <a:p>
            <a:pPr algn="ctr">
              <a:buNone/>
            </a:pPr>
            <a:endParaRPr lang="tr-TR" dirty="0" smtClean="0"/>
          </a:p>
          <a:p>
            <a:pPr algn="ctr">
              <a:buNone/>
            </a:pPr>
            <a:endParaRPr lang="tr-TR" dirty="0" smtClean="0"/>
          </a:p>
          <a:p>
            <a:pPr algn="ctr">
              <a:buNone/>
            </a:pPr>
            <a:endParaRPr lang="tr-TR" dirty="0" smtClean="0"/>
          </a:p>
          <a:p>
            <a:pPr algn="ctr">
              <a:buNone/>
            </a:pPr>
            <a:r>
              <a:rPr lang="tr-TR" sz="7200" dirty="0" smtClean="0">
                <a:solidFill>
                  <a:srgbClr val="C00000"/>
                </a:solidFill>
              </a:rPr>
              <a:t>TEŞEKKÜRLER…</a:t>
            </a:r>
            <a:endParaRPr lang="tr-TR" sz="7200" dirty="0">
              <a:solidFill>
                <a:srgbClr val="C00000"/>
              </a:solidFill>
            </a:endParaRPr>
          </a:p>
        </p:txBody>
      </p:sp>
    </p:spTree>
    <p:extLst>
      <p:ext uri="{BB962C8B-B14F-4D97-AF65-F5344CB8AC3E}">
        <p14:creationId xmlns:p14="http://schemas.microsoft.com/office/powerpoint/2010/main" val="793268325"/>
      </p:ext>
    </p:extLst>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5400" b="1" dirty="0" smtClean="0">
                <a:solidFill>
                  <a:srgbClr val="92D050"/>
                </a:solidFill>
                <a:latin typeface="Comic Sans MS" pitchFamily="66" charset="0"/>
              </a:rPr>
              <a:t>PROJENİN HEDEF KİTLESİ</a:t>
            </a:r>
            <a:endParaRPr lang="tr-TR" sz="5400" b="1" dirty="0">
              <a:solidFill>
                <a:srgbClr val="92D050"/>
              </a:solidFill>
              <a:latin typeface="Comic Sans MS" pitchFamily="66" charset="0"/>
            </a:endParaRPr>
          </a:p>
        </p:txBody>
      </p:sp>
      <p:sp>
        <p:nvSpPr>
          <p:cNvPr id="3" name="İçerik Yer Tutucusu 2"/>
          <p:cNvSpPr>
            <a:spLocks noGrp="1"/>
          </p:cNvSpPr>
          <p:nvPr>
            <p:ph idx="1"/>
          </p:nvPr>
        </p:nvSpPr>
        <p:spPr>
          <a:xfrm>
            <a:off x="838200" y="1825624"/>
            <a:ext cx="10515600" cy="4602471"/>
          </a:xfrm>
        </p:spPr>
        <p:txBody>
          <a:bodyPr>
            <a:noAutofit/>
          </a:bodyPr>
          <a:lstStyle/>
          <a:p>
            <a:pPr marL="0" lvl="0" indent="0" algn="ctr">
              <a:buNone/>
            </a:pPr>
            <a:r>
              <a:rPr lang="tr-TR" b="1" dirty="0" smtClean="0"/>
              <a:t>Ana </a:t>
            </a:r>
            <a:r>
              <a:rPr lang="tr-TR" b="1" dirty="0"/>
              <a:t>Okulları</a:t>
            </a:r>
            <a:endParaRPr lang="tr-TR" dirty="0"/>
          </a:p>
          <a:p>
            <a:pPr marL="0" lvl="0" indent="0" algn="ctr">
              <a:buNone/>
            </a:pPr>
            <a:r>
              <a:rPr lang="tr-TR" b="1" dirty="0"/>
              <a:t>İlk Okul Öğrencileri</a:t>
            </a:r>
            <a:endParaRPr lang="tr-TR" dirty="0"/>
          </a:p>
          <a:p>
            <a:pPr marL="0" lvl="0" indent="0" algn="ctr">
              <a:buNone/>
            </a:pPr>
            <a:r>
              <a:rPr lang="tr-TR" b="1" dirty="0"/>
              <a:t>Orta Okul Öğrencileri</a:t>
            </a:r>
            <a:endParaRPr lang="tr-TR" dirty="0"/>
          </a:p>
          <a:p>
            <a:pPr marL="0" lvl="0" indent="0" algn="ctr">
              <a:buNone/>
            </a:pPr>
            <a:r>
              <a:rPr lang="tr-TR" b="1" dirty="0"/>
              <a:t>Tüm Lise Öğrencileri</a:t>
            </a:r>
            <a:endParaRPr lang="tr-TR" dirty="0"/>
          </a:p>
          <a:p>
            <a:pPr marL="0" lvl="0" indent="0" algn="ctr">
              <a:buNone/>
            </a:pPr>
            <a:r>
              <a:rPr lang="tr-TR" b="1" dirty="0"/>
              <a:t>RAM</a:t>
            </a:r>
            <a:endParaRPr lang="tr-TR" dirty="0"/>
          </a:p>
          <a:p>
            <a:pPr marL="0" lvl="0" indent="0" algn="ctr">
              <a:buNone/>
            </a:pPr>
            <a:r>
              <a:rPr lang="tr-TR" b="1" dirty="0"/>
              <a:t>Yüreğir Özel Eğitim Uygulama Merkezi</a:t>
            </a:r>
            <a:endParaRPr lang="tr-TR" dirty="0"/>
          </a:p>
          <a:p>
            <a:pPr marL="0" lvl="0" indent="0" algn="ctr">
              <a:buNone/>
            </a:pPr>
            <a:r>
              <a:rPr lang="tr-TR" b="1" dirty="0"/>
              <a:t>Yaygın Eğitim Merkezleri</a:t>
            </a:r>
            <a:endParaRPr lang="tr-TR" dirty="0"/>
          </a:p>
          <a:p>
            <a:pPr marL="0" lvl="0" indent="0" algn="ctr">
              <a:buNone/>
            </a:pPr>
            <a:r>
              <a:rPr lang="tr-TR" b="1" dirty="0"/>
              <a:t>Öğretmenler</a:t>
            </a:r>
            <a:endParaRPr lang="tr-TR" dirty="0"/>
          </a:p>
          <a:p>
            <a:pPr marL="0" lvl="0" indent="0" algn="ctr">
              <a:buNone/>
            </a:pPr>
            <a:r>
              <a:rPr lang="tr-TR" b="1" dirty="0"/>
              <a:t>Veliler</a:t>
            </a:r>
            <a:endParaRPr lang="tr-TR" dirty="0"/>
          </a:p>
          <a:p>
            <a:pPr marL="0" indent="0" algn="ctr">
              <a:buNone/>
            </a:pPr>
            <a:endParaRPr lang="tr-TR" dirty="0"/>
          </a:p>
        </p:txBody>
      </p:sp>
    </p:spTree>
    <p:extLst>
      <p:ext uri="{BB962C8B-B14F-4D97-AF65-F5344CB8AC3E}">
        <p14:creationId xmlns:p14="http://schemas.microsoft.com/office/powerpoint/2010/main" val="139372056"/>
      </p:ext>
    </p:extLst>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163872"/>
          </a:xfrm>
        </p:spPr>
        <p:txBody>
          <a:bodyPr>
            <a:normAutofit fontScale="90000"/>
          </a:bodyPr>
          <a:lstStyle/>
          <a:p>
            <a:pPr algn="ctr"/>
            <a:r>
              <a:rPr lang="tr-TR" sz="8000" b="1" dirty="0" smtClean="0">
                <a:solidFill>
                  <a:srgbClr val="92D050"/>
                </a:solidFill>
                <a:latin typeface="Comic Sans MS" pitchFamily="66" charset="0"/>
              </a:rPr>
              <a:t>PROJE KONULARI</a:t>
            </a:r>
            <a:endParaRPr lang="tr-TR" sz="8000" b="1" dirty="0">
              <a:solidFill>
                <a:srgbClr val="92D050"/>
              </a:solidFill>
              <a:latin typeface="Comic Sans MS" pitchFamily="66" charset="0"/>
            </a:endParaRPr>
          </a:p>
        </p:txBody>
      </p:sp>
      <p:sp>
        <p:nvSpPr>
          <p:cNvPr id="3" name="İçerik Yer Tutucusu 2"/>
          <p:cNvSpPr>
            <a:spLocks noGrp="1"/>
          </p:cNvSpPr>
          <p:nvPr>
            <p:ph idx="1"/>
          </p:nvPr>
        </p:nvSpPr>
        <p:spPr/>
        <p:txBody>
          <a:bodyPr>
            <a:normAutofit fontScale="92500" lnSpcReduction="20000"/>
          </a:bodyPr>
          <a:lstStyle/>
          <a:p>
            <a:pPr marL="0" lvl="0" indent="0" algn="ctr">
              <a:buNone/>
            </a:pPr>
            <a:r>
              <a:rPr lang="tr-TR" sz="3000" b="1" dirty="0" smtClean="0"/>
              <a:t>Okul Terkini </a:t>
            </a:r>
            <a:r>
              <a:rPr lang="tr-TR" sz="3000" b="1" dirty="0"/>
              <a:t>Önleme ve Okullaştırma Projesi</a:t>
            </a:r>
            <a:endParaRPr lang="tr-TR" sz="3000" dirty="0"/>
          </a:p>
          <a:p>
            <a:pPr marL="0" lvl="0" indent="0" algn="ctr">
              <a:buNone/>
            </a:pPr>
            <a:r>
              <a:rPr lang="tr-TR" sz="3000" b="1" dirty="0" smtClean="0"/>
              <a:t> Akademik </a:t>
            </a:r>
            <a:r>
              <a:rPr lang="tr-TR" sz="3000" b="1" dirty="0"/>
              <a:t>Başarıyı Arttırma Projesi</a:t>
            </a:r>
            <a:endParaRPr lang="tr-TR" sz="3000" dirty="0"/>
          </a:p>
          <a:p>
            <a:pPr marL="0" lvl="0" indent="0" algn="ctr">
              <a:buNone/>
            </a:pPr>
            <a:r>
              <a:rPr lang="tr-TR" sz="3000" b="1" dirty="0"/>
              <a:t> Yüreğir Okuyor!</a:t>
            </a:r>
            <a:endParaRPr lang="tr-TR" sz="3000" dirty="0"/>
          </a:p>
          <a:p>
            <a:pPr marL="0" lvl="0" indent="0" algn="ctr">
              <a:buNone/>
            </a:pPr>
            <a:r>
              <a:rPr lang="tr-TR" sz="3000" b="1" dirty="0"/>
              <a:t> Çanakkale Geçilmez!</a:t>
            </a:r>
            <a:endParaRPr lang="tr-TR" sz="3000" dirty="0"/>
          </a:p>
          <a:p>
            <a:pPr marL="0" lvl="0" indent="0" algn="ctr">
              <a:buNone/>
            </a:pPr>
            <a:r>
              <a:rPr lang="tr-TR" sz="3000" b="1" dirty="0"/>
              <a:t> </a:t>
            </a:r>
            <a:r>
              <a:rPr lang="tr-TR" sz="3000" b="1" dirty="0" smtClean="0"/>
              <a:t>Hürmet Et ki Hürmet Göresin!</a:t>
            </a:r>
            <a:endParaRPr lang="tr-TR" sz="3000" dirty="0"/>
          </a:p>
          <a:p>
            <a:pPr marL="0" lvl="0" indent="0" algn="ctr">
              <a:buNone/>
            </a:pPr>
            <a:r>
              <a:rPr lang="tr-TR" sz="3000" b="1" dirty="0"/>
              <a:t> Bu </a:t>
            </a:r>
            <a:r>
              <a:rPr lang="tr-TR" sz="3000" b="1" dirty="0" smtClean="0"/>
              <a:t>Dünya Hepimizin!</a:t>
            </a:r>
            <a:endParaRPr lang="tr-TR" sz="3000" dirty="0"/>
          </a:p>
          <a:p>
            <a:pPr marL="0" lvl="0" indent="0" algn="ctr">
              <a:buNone/>
            </a:pPr>
            <a:r>
              <a:rPr lang="tr-TR" sz="3000" b="1" dirty="0"/>
              <a:t> Türkçemi Seviyorum!</a:t>
            </a:r>
            <a:endParaRPr lang="tr-TR" sz="3000" dirty="0"/>
          </a:p>
          <a:p>
            <a:pPr marL="0" lvl="0" indent="0" algn="ctr">
              <a:buNone/>
            </a:pPr>
            <a:r>
              <a:rPr lang="tr-TR" sz="3000" b="1" dirty="0"/>
              <a:t> Kökleri Geçmişe Dayanan Bir Ati Kuralım!</a:t>
            </a:r>
            <a:endParaRPr lang="tr-TR" sz="3000" dirty="0"/>
          </a:p>
          <a:p>
            <a:pPr marL="0" lvl="0" indent="0" algn="ctr">
              <a:buNone/>
            </a:pPr>
            <a:r>
              <a:rPr lang="tr-TR" sz="3000" b="1" dirty="0"/>
              <a:t> </a:t>
            </a:r>
            <a:r>
              <a:rPr lang="tr-TR" sz="3000" b="1" dirty="0" smtClean="0"/>
              <a:t>Şehr-î Adana</a:t>
            </a:r>
            <a:r>
              <a:rPr lang="tr-TR" sz="3000" b="1" dirty="0"/>
              <a:t>!</a:t>
            </a:r>
            <a:endParaRPr lang="tr-TR" sz="3000" dirty="0"/>
          </a:p>
          <a:p>
            <a:pPr marL="0" lvl="0" indent="0" algn="ctr">
              <a:buNone/>
            </a:pPr>
            <a:r>
              <a:rPr lang="tr-TR" sz="3000" b="1" dirty="0"/>
              <a:t> Okulum, Her </a:t>
            </a:r>
            <a:r>
              <a:rPr lang="tr-TR" sz="3000" b="1" dirty="0" smtClean="0"/>
              <a:t>Şeyim!</a:t>
            </a:r>
            <a:endParaRPr lang="tr-TR" sz="3000" dirty="0"/>
          </a:p>
          <a:p>
            <a:pPr marL="0" indent="0">
              <a:buNone/>
            </a:pPr>
            <a:endParaRPr lang="tr-TR" dirty="0"/>
          </a:p>
        </p:txBody>
      </p:sp>
    </p:spTree>
    <p:extLst>
      <p:ext uri="{BB962C8B-B14F-4D97-AF65-F5344CB8AC3E}">
        <p14:creationId xmlns:p14="http://schemas.microsoft.com/office/powerpoint/2010/main" val="1545925580"/>
      </p:ext>
    </p:extLst>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32263"/>
            <a:ext cx="10515600" cy="5644700"/>
          </a:xfrm>
        </p:spPr>
        <p:txBody>
          <a:bodyPr>
            <a:normAutofit fontScale="92500" lnSpcReduction="20000"/>
          </a:bodyPr>
          <a:lstStyle/>
          <a:p>
            <a:pPr marL="0" lvl="0" indent="0" algn="ctr">
              <a:buNone/>
            </a:pPr>
            <a:r>
              <a:rPr lang="tr-TR" b="1" dirty="0"/>
              <a:t>Bana Öğretmenini Anlat!</a:t>
            </a:r>
            <a:endParaRPr lang="tr-TR" dirty="0"/>
          </a:p>
          <a:p>
            <a:pPr marL="0" lvl="0" indent="0" algn="ctr">
              <a:buNone/>
            </a:pPr>
            <a:r>
              <a:rPr lang="tr-TR" b="1" dirty="0"/>
              <a:t> Doğayla Birlikte Daha Güzel Yarınlara!</a:t>
            </a:r>
            <a:endParaRPr lang="tr-TR" dirty="0"/>
          </a:p>
          <a:p>
            <a:pPr marL="0" lvl="0" indent="0" algn="ctr">
              <a:buNone/>
            </a:pPr>
            <a:r>
              <a:rPr lang="tr-TR" b="1" dirty="0"/>
              <a:t> Yüreğir’i Resmet!</a:t>
            </a:r>
            <a:endParaRPr lang="tr-TR" dirty="0"/>
          </a:p>
          <a:p>
            <a:pPr marL="0" lvl="0" indent="0" algn="ctr">
              <a:buNone/>
            </a:pPr>
            <a:r>
              <a:rPr lang="tr-TR" b="1" dirty="0"/>
              <a:t> Teknoloji  ve Biz!</a:t>
            </a:r>
            <a:endParaRPr lang="tr-TR" dirty="0"/>
          </a:p>
          <a:p>
            <a:pPr marL="0" lvl="0" indent="0" algn="ctr">
              <a:buNone/>
            </a:pPr>
            <a:r>
              <a:rPr lang="tr-TR" b="1" dirty="0"/>
              <a:t> Koçum  Benim!</a:t>
            </a:r>
            <a:endParaRPr lang="tr-TR" dirty="0"/>
          </a:p>
          <a:p>
            <a:pPr marL="0" lvl="0" indent="0" algn="ctr">
              <a:buNone/>
            </a:pPr>
            <a:r>
              <a:rPr lang="tr-TR" b="1" dirty="0"/>
              <a:t> Bir Önerim Var!</a:t>
            </a:r>
            <a:endParaRPr lang="tr-TR" dirty="0"/>
          </a:p>
          <a:p>
            <a:pPr marL="0" lvl="0" indent="0" algn="ctr">
              <a:buNone/>
            </a:pPr>
            <a:r>
              <a:rPr lang="tr-TR" b="1" dirty="0"/>
              <a:t> Ayın Okulu!</a:t>
            </a:r>
            <a:endParaRPr lang="tr-TR" dirty="0"/>
          </a:p>
          <a:p>
            <a:pPr marL="0" lvl="0" indent="0" algn="ctr">
              <a:buNone/>
            </a:pPr>
            <a:r>
              <a:rPr lang="tr-TR" b="1" dirty="0"/>
              <a:t> Çocuk ve Atatürk !</a:t>
            </a:r>
            <a:endParaRPr lang="tr-TR" dirty="0"/>
          </a:p>
          <a:p>
            <a:pPr marL="0" lvl="0" indent="0" algn="ctr">
              <a:buNone/>
            </a:pPr>
            <a:r>
              <a:rPr lang="tr-TR" b="1" dirty="0"/>
              <a:t> Hayat </a:t>
            </a:r>
            <a:r>
              <a:rPr lang="tr-TR" b="1" dirty="0" smtClean="0"/>
              <a:t>Ver ki Hayat Bulasın!</a:t>
            </a:r>
            <a:endParaRPr lang="tr-TR" dirty="0"/>
          </a:p>
          <a:p>
            <a:pPr marL="0" lvl="0" indent="0" algn="ctr">
              <a:buNone/>
            </a:pPr>
            <a:r>
              <a:rPr lang="tr-TR" b="1" dirty="0"/>
              <a:t> Dengeli ve Sağlıklı Besleniyorum</a:t>
            </a:r>
            <a:r>
              <a:rPr lang="tr-TR" b="1" dirty="0" smtClean="0"/>
              <a:t>!</a:t>
            </a:r>
          </a:p>
          <a:p>
            <a:pPr marL="0" lvl="0" indent="0" algn="ctr">
              <a:buNone/>
            </a:pPr>
            <a:r>
              <a:rPr lang="tr-TR" b="1" dirty="0" smtClean="0"/>
              <a:t>Sihirli Köşem!</a:t>
            </a:r>
          </a:p>
          <a:p>
            <a:pPr marL="0" lvl="0" indent="0" algn="ctr">
              <a:buNone/>
            </a:pPr>
            <a:r>
              <a:rPr lang="tr-TR" b="1" dirty="0" smtClean="0"/>
              <a:t>Örnek Şahsiyetler!</a:t>
            </a:r>
          </a:p>
          <a:p>
            <a:pPr marL="0" lvl="0" indent="0" algn="ctr">
              <a:buNone/>
            </a:pPr>
            <a:r>
              <a:rPr lang="tr-TR" b="1" dirty="0" smtClean="0"/>
              <a:t>Boyama Kitabı!</a:t>
            </a:r>
          </a:p>
          <a:p>
            <a:pPr marL="0" lvl="0" indent="0" algn="ctr">
              <a:buNone/>
            </a:pPr>
            <a:r>
              <a:rPr lang="tr-TR" b="1" dirty="0" smtClean="0"/>
              <a:t>Ben Çocukken!</a:t>
            </a:r>
            <a:endParaRPr lang="tr-TR" dirty="0"/>
          </a:p>
          <a:p>
            <a:pPr marL="0" indent="0" algn="ctr">
              <a:buNone/>
            </a:pPr>
            <a:endParaRPr lang="tr-TR" dirty="0"/>
          </a:p>
        </p:txBody>
      </p:sp>
    </p:spTree>
    <p:extLst>
      <p:ext uri="{BB962C8B-B14F-4D97-AF65-F5344CB8AC3E}">
        <p14:creationId xmlns:p14="http://schemas.microsoft.com/office/powerpoint/2010/main" val="2505266212"/>
      </p:ext>
    </p:extLst>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80403" y="1206646"/>
            <a:ext cx="10515600" cy="4351338"/>
          </a:xfrm>
        </p:spPr>
        <p:txBody>
          <a:bodyPr/>
          <a:lstStyle/>
          <a:p>
            <a:pPr marL="0" indent="0" algn="ctr">
              <a:buNone/>
            </a:pPr>
            <a:endParaRPr lang="tr-TR" dirty="0" smtClean="0"/>
          </a:p>
          <a:p>
            <a:pPr marL="0" indent="0" algn="ctr">
              <a:buNone/>
            </a:pPr>
            <a:endParaRPr lang="tr-TR" dirty="0"/>
          </a:p>
          <a:p>
            <a:pPr marL="0" indent="0" algn="ctr">
              <a:buNone/>
            </a:pPr>
            <a:r>
              <a:rPr lang="tr-TR" sz="5400" b="1" dirty="0" smtClean="0">
                <a:solidFill>
                  <a:srgbClr val="FF0000"/>
                </a:solidFill>
                <a:latin typeface="Calibri" pitchFamily="34" charset="0"/>
              </a:rPr>
              <a:t>I.BÖLÜM</a:t>
            </a:r>
          </a:p>
          <a:p>
            <a:pPr marL="0" indent="0" algn="ctr">
              <a:buNone/>
            </a:pPr>
            <a:endParaRPr lang="tr-TR" dirty="0" smtClean="0"/>
          </a:p>
          <a:p>
            <a:pPr marL="0" indent="0" algn="ctr">
              <a:buNone/>
            </a:pPr>
            <a:r>
              <a:rPr lang="tr-TR" sz="5400" dirty="0" smtClean="0">
                <a:solidFill>
                  <a:schemeClr val="accent5">
                    <a:lumMod val="50000"/>
                  </a:schemeClr>
                </a:solidFill>
              </a:rPr>
              <a:t>PROJENİN KONULARI VE İÇERİĞİ</a:t>
            </a:r>
            <a:endParaRPr lang="tr-TR" sz="5400" dirty="0">
              <a:solidFill>
                <a:schemeClr val="accent5">
                  <a:lumMod val="50000"/>
                </a:schemeClr>
              </a:solidFill>
            </a:endParaRPr>
          </a:p>
        </p:txBody>
      </p:sp>
    </p:spTree>
    <p:extLst>
      <p:ext uri="{BB962C8B-B14F-4D97-AF65-F5344CB8AC3E}">
        <p14:creationId xmlns:p14="http://schemas.microsoft.com/office/powerpoint/2010/main" val="3603483036"/>
      </p:ext>
    </p:extLst>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54834"/>
            <a:ext cx="10515600" cy="1124262"/>
          </a:xfrm>
        </p:spPr>
        <p:txBody>
          <a:bodyPr>
            <a:noAutofit/>
          </a:bodyPr>
          <a:lstStyle/>
          <a:p>
            <a:pPr algn="ctr"/>
            <a:r>
              <a:rPr lang="tr-TR" sz="3200" b="1" dirty="0" smtClean="0">
                <a:solidFill>
                  <a:srgbClr val="92D050"/>
                </a:solidFill>
                <a:latin typeface="Comic Sans MS" pitchFamily="66" charset="0"/>
              </a:rPr>
              <a:t>OKUL  TERKİNİ ÖNLEME VE OKULLAŞTIRMA PROJESİ</a:t>
            </a:r>
            <a:endParaRPr lang="tr-TR" sz="3200" b="1" dirty="0">
              <a:solidFill>
                <a:srgbClr val="92D050"/>
              </a:solidFill>
              <a:latin typeface="Comic Sans MS" pitchFamily="66" charset="0"/>
            </a:endParaRPr>
          </a:p>
        </p:txBody>
      </p:sp>
      <p:sp>
        <p:nvSpPr>
          <p:cNvPr id="3" name="İçerik Yer Tutucusu 2"/>
          <p:cNvSpPr>
            <a:spLocks noGrp="1"/>
          </p:cNvSpPr>
          <p:nvPr>
            <p:ph idx="1"/>
          </p:nvPr>
        </p:nvSpPr>
        <p:spPr>
          <a:xfrm>
            <a:off x="838200" y="1569493"/>
            <a:ext cx="10515600" cy="5104262"/>
          </a:xfrm>
        </p:spPr>
        <p:txBody>
          <a:bodyPr>
            <a:normAutofit lnSpcReduction="10000"/>
          </a:bodyPr>
          <a:lstStyle/>
          <a:p>
            <a:pPr marL="0" indent="0">
              <a:buNone/>
            </a:pPr>
            <a:r>
              <a:rPr lang="tr-TR" b="1" dirty="0">
                <a:solidFill>
                  <a:srgbClr val="C00000"/>
                </a:solidFill>
              </a:rPr>
              <a:t>Proje Kodu			: </a:t>
            </a:r>
            <a:r>
              <a:rPr lang="tr-TR" b="1" dirty="0" smtClean="0"/>
              <a:t>01</a:t>
            </a:r>
            <a:endParaRPr lang="tr-TR" dirty="0"/>
          </a:p>
          <a:p>
            <a:pPr marL="0" indent="0">
              <a:buNone/>
            </a:pPr>
            <a:r>
              <a:rPr lang="tr-TR" b="1" dirty="0">
                <a:solidFill>
                  <a:srgbClr val="C00000"/>
                </a:solidFill>
              </a:rPr>
              <a:t>Proje Adı			: </a:t>
            </a:r>
            <a:r>
              <a:rPr lang="tr-TR" b="1" dirty="0" smtClean="0"/>
              <a:t>Okul Terkini </a:t>
            </a:r>
            <a:r>
              <a:rPr lang="tr-TR" b="1" dirty="0"/>
              <a:t>Önleme ve Okullaştırma Projesi</a:t>
            </a:r>
            <a:endParaRPr lang="tr-TR" dirty="0"/>
          </a:p>
          <a:p>
            <a:pPr marL="0" indent="0" algn="just">
              <a:buNone/>
            </a:pPr>
            <a:r>
              <a:rPr lang="tr-TR" b="1" dirty="0">
                <a:solidFill>
                  <a:srgbClr val="C00000"/>
                </a:solidFill>
              </a:rPr>
              <a:t>Projenin Amacı	</a:t>
            </a:r>
            <a:r>
              <a:rPr lang="tr-TR" b="1" dirty="0" smtClean="0">
                <a:solidFill>
                  <a:srgbClr val="C00000"/>
                </a:solidFill>
              </a:rPr>
              <a:t>	: </a:t>
            </a:r>
            <a:r>
              <a:rPr lang="tr-TR" b="1" dirty="0"/>
              <a:t>İlköğretime ve ortaöğretime kayıtlı kız erkek tüm öğrencilerin okula düzenli devamlarını sağlamak ve okuldan diplomasız ayrılmalarını önlemek için belirlenen devamsızlık tanımlarına uygun bir şekilde okul devamsızlığının erken tanınmasını, değerlendirilmesini, bireyselleştirilmiş müdahalelerin yapılmasını sağlamak ve bu çocukların takibini yapmaktır. </a:t>
            </a:r>
            <a:endParaRPr lang="tr-TR" dirty="0"/>
          </a:p>
          <a:p>
            <a:pPr marL="0" indent="0">
              <a:buNone/>
            </a:pPr>
            <a:r>
              <a:rPr lang="tr-TR" b="1" dirty="0">
                <a:solidFill>
                  <a:srgbClr val="C00000"/>
                </a:solidFill>
              </a:rPr>
              <a:t>Projenin Kapsamı	</a:t>
            </a:r>
            <a:r>
              <a:rPr lang="tr-TR" b="1" dirty="0" smtClean="0">
                <a:solidFill>
                  <a:srgbClr val="C00000"/>
                </a:solidFill>
              </a:rPr>
              <a:t>	: </a:t>
            </a:r>
            <a:r>
              <a:rPr lang="tr-TR" b="1" dirty="0"/>
              <a:t>İlköğretim, Ortaöğretim  ve Liseler</a:t>
            </a:r>
            <a:endParaRPr lang="tr-TR" dirty="0"/>
          </a:p>
          <a:p>
            <a:pPr marL="0" indent="0" algn="just">
              <a:buNone/>
            </a:pPr>
            <a:r>
              <a:rPr lang="tr-TR" b="1" dirty="0">
                <a:solidFill>
                  <a:srgbClr val="C00000"/>
                </a:solidFill>
              </a:rPr>
              <a:t>Proje Faaliyetleri	</a:t>
            </a:r>
            <a:r>
              <a:rPr lang="tr-TR" b="1" dirty="0" smtClean="0">
                <a:solidFill>
                  <a:srgbClr val="C00000"/>
                </a:solidFill>
              </a:rPr>
              <a:t>	: </a:t>
            </a:r>
            <a:r>
              <a:rPr lang="tr-TR" b="1" dirty="0"/>
              <a:t>Yüreğir İlçe Milli Eğitim Müdürlüğü bünyesinde kurulan “DEVAMSIZLIĞI ÖNLEME </a:t>
            </a:r>
            <a:r>
              <a:rPr lang="tr-TR" b="1" dirty="0" smtClean="0"/>
              <a:t>KOMİSYONU”NUN </a:t>
            </a:r>
            <a:r>
              <a:rPr lang="tr-TR" b="1" dirty="0"/>
              <a:t>okullara göndereceği kılavuz doğrultusunda okullarımız işlem yapacaktır</a:t>
            </a:r>
            <a:r>
              <a:rPr lang="tr-TR" dirty="0"/>
              <a:t>!</a:t>
            </a:r>
          </a:p>
          <a:p>
            <a:pPr marL="0" indent="0">
              <a:buNone/>
            </a:pPr>
            <a:endParaRPr lang="tr-TR" dirty="0"/>
          </a:p>
        </p:txBody>
      </p:sp>
    </p:spTree>
    <p:extLst>
      <p:ext uri="{BB962C8B-B14F-4D97-AF65-F5344CB8AC3E}">
        <p14:creationId xmlns:p14="http://schemas.microsoft.com/office/powerpoint/2010/main" val="2783394921"/>
      </p:ext>
    </p:extLst>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TotalTime>
  <Words>461</Words>
  <Application>Microsoft Office PowerPoint</Application>
  <PresentationFormat>Özel</PresentationFormat>
  <Paragraphs>257</Paragraphs>
  <Slides>40</Slides>
  <Notes>1</Notes>
  <HiddenSlides>0</HiddenSlides>
  <MMClips>0</MMClips>
  <ScaleCrop>false</ScaleCrop>
  <HeadingPairs>
    <vt:vector size="4" baseType="variant">
      <vt:variant>
        <vt:lpstr>Tema</vt:lpstr>
      </vt:variant>
      <vt:variant>
        <vt:i4>1</vt:i4>
      </vt:variant>
      <vt:variant>
        <vt:lpstr>Slayt Başlıkları</vt:lpstr>
      </vt:variant>
      <vt:variant>
        <vt:i4>40</vt:i4>
      </vt:variant>
    </vt:vector>
  </HeadingPairs>
  <TitlesOfParts>
    <vt:vector size="41" baseType="lpstr">
      <vt:lpstr>Office Teması</vt:lpstr>
      <vt:lpstr>PowerPoint Sunusu</vt:lpstr>
      <vt:lpstr>YÜREĞİR YÜREĞİMİZ!</vt:lpstr>
      <vt:lpstr>PROJENİN HAZIRLIK AŞAMASI</vt:lpstr>
      <vt:lpstr>PROJENİN AMACI</vt:lpstr>
      <vt:lpstr>PROJENİN HEDEF KİTLESİ</vt:lpstr>
      <vt:lpstr>PROJE KONULARI</vt:lpstr>
      <vt:lpstr>PowerPoint Sunusu</vt:lpstr>
      <vt:lpstr>PowerPoint Sunusu</vt:lpstr>
      <vt:lpstr>OKUL  TERKİNİ ÖNLEME VE OKULLAŞTIRMA PROJESİ</vt:lpstr>
      <vt:lpstr>AKADEMİK BAŞARIYI ARTTIRMA PROJESİ</vt:lpstr>
      <vt:lpstr>YÜREĞİR OKUYOR!</vt:lpstr>
      <vt:lpstr>ÇANAKKALE GEÇİLMEZ</vt:lpstr>
      <vt:lpstr> HÜRMET ET Kİ HÜRMET GÖRESİN! </vt:lpstr>
      <vt:lpstr>BU DÜNYA HEPİMİZİN!</vt:lpstr>
      <vt:lpstr>TÜRKÇEMİ SEVİYORUM!</vt:lpstr>
      <vt:lpstr>KÖKLERİ GEÇMİŞE DAYANAN BİR ATİ KURALIM!</vt:lpstr>
      <vt:lpstr>ŞEHR-Î ADANA!</vt:lpstr>
      <vt:lpstr>OKULUM, HER ŞEYİM!</vt:lpstr>
      <vt:lpstr>BANA ÖĞRETMENİNİ ANLAT!</vt:lpstr>
      <vt:lpstr>DOĞAYLA BİRLİKTE DAHA GÜZEL YARINLARA! </vt:lpstr>
      <vt:lpstr>YÜREĞİR’İ RESMET!!</vt:lpstr>
      <vt:lpstr>TEKNOLOJİ BİZ!</vt:lpstr>
      <vt:lpstr>KOÇUM BENİM!</vt:lpstr>
      <vt:lpstr>BENİM De BİR ÖNERİM VAR!</vt:lpstr>
      <vt:lpstr>AYIN OKULU!</vt:lpstr>
      <vt:lpstr>ÇOCUK VE ATATÜRK!</vt:lpstr>
      <vt:lpstr>HAYAT VER Kİ HAYAT BULASIN!</vt:lpstr>
      <vt:lpstr>DENGELİ VE SAĞLIKLI BESLENİYORUM!</vt:lpstr>
      <vt:lpstr>SİHİRLİ KÖŞEM</vt:lpstr>
      <vt:lpstr>ÖRNEK ŞAHSİYETLER</vt:lpstr>
      <vt:lpstr>BOYAMA KİTABI!</vt:lpstr>
      <vt:lpstr>BEN ÇOCUKKEN!</vt:lpstr>
      <vt:lpstr>BİR ÇOCUK, BİR DÜNYA!</vt:lpstr>
      <vt:lpstr>ENGELLERİ ATLAYALIM !</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YÜREĞİR YÜREĞİMİZ!</dc:title>
  <dc:creator>HAKAN</dc:creator>
  <cp:lastModifiedBy>User</cp:lastModifiedBy>
  <cp:revision>46</cp:revision>
  <dcterms:created xsi:type="dcterms:W3CDTF">2016-02-02T12:48:00Z</dcterms:created>
  <dcterms:modified xsi:type="dcterms:W3CDTF">2016-02-22T08:53:56Z</dcterms:modified>
</cp:coreProperties>
</file>